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72" r:id="rId1"/>
    <p:sldMasterId id="2147483703" r:id="rId2"/>
  </p:sldMasterIdLst>
  <p:notesMasterIdLst>
    <p:notesMasterId r:id="rId22"/>
  </p:notesMasterIdLst>
  <p:handoutMasterIdLst>
    <p:handoutMasterId r:id="rId23"/>
  </p:handoutMasterIdLst>
  <p:sldIdLst>
    <p:sldId id="433" r:id="rId3"/>
    <p:sldId id="440" r:id="rId4"/>
    <p:sldId id="441" r:id="rId5"/>
    <p:sldId id="442" r:id="rId6"/>
    <p:sldId id="443" r:id="rId7"/>
    <p:sldId id="446" r:id="rId8"/>
    <p:sldId id="437" r:id="rId9"/>
    <p:sldId id="438" r:id="rId10"/>
    <p:sldId id="394" r:id="rId11"/>
    <p:sldId id="399" r:id="rId12"/>
    <p:sldId id="426" r:id="rId13"/>
    <p:sldId id="425" r:id="rId14"/>
    <p:sldId id="419" r:id="rId15"/>
    <p:sldId id="420" r:id="rId16"/>
    <p:sldId id="323" r:id="rId17"/>
    <p:sldId id="439" r:id="rId18"/>
    <p:sldId id="427" r:id="rId19"/>
    <p:sldId id="428" r:id="rId20"/>
    <p:sldId id="436" r:id="rId21"/>
  </p:sldIdLst>
  <p:sldSz cx="12190413" cy="6859588"/>
  <p:notesSz cx="7086600" cy="9372600"/>
  <p:custDataLst>
    <p:tags r:id="rId24"/>
  </p:custDataLst>
  <p:defaultTextStyle>
    <a:defPPr>
      <a:defRPr lang="en-US"/>
    </a:defPPr>
    <a:lvl1pPr marL="0" algn="l" defTabSz="11722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86130" algn="l" defTabSz="11722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72261" algn="l" defTabSz="11722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58391" algn="l" defTabSz="11722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344522" algn="l" defTabSz="11722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930652" algn="l" defTabSz="11722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516782" algn="l" defTabSz="11722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102913" algn="l" defTabSz="11722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689043" algn="l" defTabSz="11722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49" userDrawn="1">
          <p15:clr>
            <a:srgbClr val="A4A3A4"/>
          </p15:clr>
        </p15:guide>
        <p15:guide id="2" pos="384" userDrawn="1">
          <p15:clr>
            <a:srgbClr val="A4A3A4"/>
          </p15:clr>
        </p15:guide>
        <p15:guide id="3" orient="horz" pos="625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pos="6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ole" initials="N" lastIdx="2" clrIdx="0"/>
  <p:cmAuthor id="1" name="Lyne Reid" initials="LR" lastIdx="1" clrIdx="1">
    <p:extLst>
      <p:ext uri="{19B8F6BF-5375-455C-9EA6-DF929625EA0E}">
        <p15:presenceInfo xmlns:p15="http://schemas.microsoft.com/office/powerpoint/2012/main" userId="Lyne Rei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778"/>
    <a:srgbClr val="004B7D"/>
    <a:srgbClr val="0077C8"/>
    <a:srgbClr val="059AFF"/>
    <a:srgbClr val="3679A9"/>
    <a:srgbClr val="0080D8"/>
    <a:srgbClr val="EC7A3C"/>
    <a:srgbClr val="D97A2B"/>
    <a:srgbClr val="DD8840"/>
    <a:srgbClr val="BDC9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62" autoAdjust="0"/>
    <p:restoredTop sz="87897" autoAdjust="0"/>
  </p:normalViewPr>
  <p:slideViewPr>
    <p:cSldViewPr snapToGrid="0">
      <p:cViewPr varScale="1">
        <p:scale>
          <a:sx n="96" d="100"/>
          <a:sy n="96" d="100"/>
        </p:scale>
        <p:origin x="270" y="96"/>
      </p:cViewPr>
      <p:guideLst>
        <p:guide orient="horz" pos="1249"/>
        <p:guide pos="384"/>
        <p:guide orient="horz" pos="625"/>
        <p:guide pos="3840"/>
        <p:guide pos="6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2720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860" cy="470258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14100" y="0"/>
            <a:ext cx="3070860" cy="470258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r">
              <a:defRPr sz="1200"/>
            </a:lvl1pPr>
          </a:lstStyle>
          <a:p>
            <a:fld id="{9FD2E2BB-6443-4893-BEA9-5D0876A0045D}" type="datetimeFigureOut">
              <a:rPr lang="en-CA" smtClean="0"/>
              <a:t>2019-03-14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02344"/>
            <a:ext cx="3070860" cy="470257"/>
          </a:xfrm>
          <a:prstGeom prst="rect">
            <a:avLst/>
          </a:prstGeom>
        </p:spPr>
        <p:txBody>
          <a:bodyPr vert="horz" lIns="94046" tIns="47023" rIns="94046" bIns="47023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14100" y="8902344"/>
            <a:ext cx="3070860" cy="470257"/>
          </a:xfrm>
          <a:prstGeom prst="rect">
            <a:avLst/>
          </a:prstGeom>
        </p:spPr>
        <p:txBody>
          <a:bodyPr vert="horz" lIns="94046" tIns="47023" rIns="94046" bIns="47023" rtlCol="0" anchor="b"/>
          <a:lstStyle>
            <a:lvl1pPr algn="r">
              <a:defRPr sz="1200"/>
            </a:lvl1pPr>
          </a:lstStyle>
          <a:p>
            <a:fld id="{33A66C54-A853-4FD9-BF36-ED90EC7378A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5512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860" cy="468630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14100" y="0"/>
            <a:ext cx="3070860" cy="468630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r">
              <a:defRPr sz="1200"/>
            </a:lvl1pPr>
          </a:lstStyle>
          <a:p>
            <a:fld id="{D4E5D367-307C-4057-90E8-8629F69A4B70}" type="datetimeFigureOut">
              <a:rPr lang="en-CA" smtClean="0"/>
              <a:t>2019-03-14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703263"/>
            <a:ext cx="6245225" cy="3514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046" tIns="47023" rIns="94046" bIns="47023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660" y="4451985"/>
            <a:ext cx="5669280" cy="4217670"/>
          </a:xfrm>
          <a:prstGeom prst="rect">
            <a:avLst/>
          </a:prstGeom>
        </p:spPr>
        <p:txBody>
          <a:bodyPr vert="horz" lIns="94046" tIns="47023" rIns="94046" bIns="470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02343"/>
            <a:ext cx="3070860" cy="468630"/>
          </a:xfrm>
          <a:prstGeom prst="rect">
            <a:avLst/>
          </a:prstGeom>
        </p:spPr>
        <p:txBody>
          <a:bodyPr vert="horz" lIns="94046" tIns="47023" rIns="94046" bIns="47023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14100" y="8902343"/>
            <a:ext cx="3070860" cy="468630"/>
          </a:xfrm>
          <a:prstGeom prst="rect">
            <a:avLst/>
          </a:prstGeom>
        </p:spPr>
        <p:txBody>
          <a:bodyPr vert="horz" lIns="94046" tIns="47023" rIns="94046" bIns="47023" rtlCol="0" anchor="b"/>
          <a:lstStyle>
            <a:lvl1pPr algn="r">
              <a:defRPr sz="1200"/>
            </a:lvl1pPr>
          </a:lstStyle>
          <a:p>
            <a:fld id="{7C538F44-047B-4BD3-806F-062A9DBB6B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202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7226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86130" algn="l" defTabSz="117226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72261" algn="l" defTabSz="117226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758391" algn="l" defTabSz="117226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344522" algn="l" defTabSz="117226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930652" algn="l" defTabSz="117226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516782" algn="l" defTabSz="117226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102913" algn="l" defTabSz="117226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689043" algn="l" defTabSz="117226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38F44-047B-4BD3-806F-062A9DBB6B32}" type="slidenum">
              <a:rPr lang="en-CA" smtClean="0"/>
              <a:t>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685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38F44-047B-4BD3-806F-062A9DBB6B32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313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38F44-047B-4BD3-806F-062A9DBB6B32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5392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38F44-047B-4BD3-806F-062A9DBB6B32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3835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38F44-047B-4BD3-806F-062A9DBB6B32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1433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FEF97-C5C8-4046-8BD3-DF0B62F2DA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2413" cy="23891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F1491F-9F82-4A7B-A3A4-14237DDC90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3625"/>
            <a:ext cx="9142413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65CC0-B97D-4690-A94D-334A44250D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938"/>
            <a:ext cx="2743200" cy="365125"/>
          </a:xfrm>
          <a:prstGeom prst="rect">
            <a:avLst/>
          </a:prstGeom>
        </p:spPr>
        <p:txBody>
          <a:bodyPr/>
          <a:lstStyle/>
          <a:p>
            <a:fld id="{DFB9433B-0DCC-4096-B3EF-1272CFDAAEE2}" type="datetimeFigureOut">
              <a:rPr lang="en-CA" smtClean="0"/>
              <a:t>2019-03-14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0470B-6998-4F78-A8AF-05C255EA1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938"/>
            <a:ext cx="4113213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08CDC-6C8F-427E-8819-BCE248A5C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013" y="6357938"/>
            <a:ext cx="2743200" cy="365125"/>
          </a:xfrm>
          <a:prstGeom prst="rect">
            <a:avLst/>
          </a:prstGeom>
        </p:spPr>
        <p:txBody>
          <a:bodyPr/>
          <a:lstStyle/>
          <a:p>
            <a:fld id="{675ECD96-5488-4E70-8223-AA6104DD9B7D}" type="slidenum">
              <a:rPr lang="en-CA" smtClean="0"/>
              <a:t>‹#›</a:t>
            </a:fld>
            <a:endParaRPr lang="en-CA"/>
          </a:p>
        </p:txBody>
      </p:sp>
      <p:pic>
        <p:nvPicPr>
          <p:cNvPr id="7" name="Picture 6" descr="A person standing in front of a building&#10;&#10;Description generated with high confidence">
            <a:extLst>
              <a:ext uri="{FF2B5EF4-FFF2-40B4-BE49-F238E27FC236}">
                <a16:creationId xmlns:a16="http://schemas.microsoft.com/office/drawing/2014/main" id="{D82158A1-0799-493B-B4B3-D6A375B812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670" y="0"/>
            <a:ext cx="12224778" cy="6879772"/>
          </a:xfrm>
          <a:prstGeom prst="rect">
            <a:avLst/>
          </a:prstGeom>
        </p:spPr>
      </p:pic>
      <p:sp>
        <p:nvSpPr>
          <p:cNvPr id="8" name="Red overlay">
            <a:extLst>
              <a:ext uri="{FF2B5EF4-FFF2-40B4-BE49-F238E27FC236}">
                <a16:creationId xmlns:a16="http://schemas.microsoft.com/office/drawing/2014/main" id="{8EBC66CE-A7D5-4556-B7AA-41D305127270}"/>
              </a:ext>
            </a:extLst>
          </p:cNvPr>
          <p:cNvSpPr>
            <a:spLocks/>
          </p:cNvSpPr>
          <p:nvPr userDrawn="1"/>
        </p:nvSpPr>
        <p:spPr bwMode="auto">
          <a:xfrm>
            <a:off x="3002" y="14146"/>
            <a:ext cx="12184408" cy="427699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C11D03">
              <a:alpha val="10000"/>
            </a:srgbClr>
          </a:solidFill>
          <a:ln>
            <a:noFill/>
          </a:ln>
          <a:effectLst/>
          <a:extLst/>
        </p:spPr>
        <p:txBody>
          <a:bodyPr lIns="45719" tIns="45719" rIns="45719" bIns="45719" anchor="ctr"/>
          <a:lstStyle/>
          <a:p>
            <a:endParaRPr lang="es-ES" dirty="0">
              <a:solidFill>
                <a:prstClr val="white"/>
              </a:solidFill>
              <a:latin typeface="Roboto Light"/>
              <a:cs typeface="Lato" charset="0"/>
            </a:endParaRPr>
          </a:p>
        </p:txBody>
      </p:sp>
      <p:sp>
        <p:nvSpPr>
          <p:cNvPr id="9" name="Blue bar">
            <a:extLst>
              <a:ext uri="{FF2B5EF4-FFF2-40B4-BE49-F238E27FC236}">
                <a16:creationId xmlns:a16="http://schemas.microsoft.com/office/drawing/2014/main" id="{EEC05719-C934-4B3E-A22B-954D4918B957}"/>
              </a:ext>
            </a:extLst>
          </p:cNvPr>
          <p:cNvSpPr txBox="1">
            <a:spLocks/>
          </p:cNvSpPr>
          <p:nvPr userDrawn="1"/>
        </p:nvSpPr>
        <p:spPr>
          <a:xfrm>
            <a:off x="-27670" y="4279935"/>
            <a:ext cx="12226563" cy="1483244"/>
          </a:xfrm>
          <a:prstGeom prst="rect">
            <a:avLst/>
          </a:prstGeom>
          <a:solidFill>
            <a:srgbClr val="3679A9">
              <a:alpha val="50000"/>
            </a:srgbClr>
          </a:solidFill>
          <a:effectLst/>
        </p:spPr>
        <p:txBody>
          <a:bodyPr vert="horz" wrap="none" lIns="731520" tIns="1005840" rIns="479556" bIns="182880" spcCol="0" rtlCol="0" anchor="ctr" anchorCtr="0">
            <a:noAutofit/>
          </a:bodyPr>
          <a:lstStyle>
            <a:lvl1pPr algn="ctr" defTabSz="816696" rtl="0" eaLnBrk="1" latinLnBrk="0" hangingPunct="1">
              <a:spcBef>
                <a:spcPct val="0"/>
              </a:spcBef>
              <a:buNone/>
              <a:defRPr sz="7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>
              <a:lnSpc>
                <a:spcPct val="80000"/>
              </a:lnSpc>
            </a:pP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League Gothic Regular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713BCD-90AA-4306-A049-A320D0DD143B}"/>
              </a:ext>
            </a:extLst>
          </p:cNvPr>
          <p:cNvGrpSpPr/>
          <p:nvPr userDrawn="1"/>
        </p:nvGrpSpPr>
        <p:grpSpPr>
          <a:xfrm>
            <a:off x="990417" y="4632332"/>
            <a:ext cx="6233343" cy="731699"/>
            <a:chOff x="990417" y="4533476"/>
            <a:chExt cx="6233343" cy="731699"/>
          </a:xfrm>
        </p:grpSpPr>
        <p:sp>
          <p:nvSpPr>
            <p:cNvPr id="11" name="Text shadow">
              <a:extLst>
                <a:ext uri="{FF2B5EF4-FFF2-40B4-BE49-F238E27FC236}">
                  <a16:creationId xmlns:a16="http://schemas.microsoft.com/office/drawing/2014/main" id="{70B27FAA-E5B8-423F-A144-C4E88EB47CF0}"/>
                </a:ext>
              </a:extLst>
            </p:cNvPr>
            <p:cNvSpPr txBox="1"/>
            <p:nvPr/>
          </p:nvSpPr>
          <p:spPr>
            <a:xfrm>
              <a:off x="1016612" y="4557289"/>
              <a:ext cx="62071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4000" b="1" cap="all" dirty="0">
                  <a:latin typeface="Roboto" pitchFamily="2" charset="0"/>
                  <a:ea typeface="Roboto" pitchFamily="2" charset="0"/>
                </a:rPr>
                <a:t>USER ADOPTION PORTAL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FEAAAAE-3A9B-4813-A106-AA809E31E9D7}"/>
                </a:ext>
              </a:extLst>
            </p:cNvPr>
            <p:cNvSpPr txBox="1"/>
            <p:nvPr/>
          </p:nvSpPr>
          <p:spPr>
            <a:xfrm>
              <a:off x="990417" y="4533476"/>
              <a:ext cx="62071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4000" b="1" cap="all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USER ADOPTION PORTAL</a:t>
              </a:r>
            </a:p>
          </p:txBody>
        </p:sp>
      </p:grpSp>
      <p:sp>
        <p:nvSpPr>
          <p:cNvPr id="13" name="White bar">
            <a:extLst>
              <a:ext uri="{FF2B5EF4-FFF2-40B4-BE49-F238E27FC236}">
                <a16:creationId xmlns:a16="http://schemas.microsoft.com/office/drawing/2014/main" id="{902EC755-F66F-4BE6-85C2-3606558DDCB1}"/>
              </a:ext>
            </a:extLst>
          </p:cNvPr>
          <p:cNvSpPr/>
          <p:nvPr userDrawn="1"/>
        </p:nvSpPr>
        <p:spPr>
          <a:xfrm>
            <a:off x="-27670" y="5763777"/>
            <a:ext cx="12228296" cy="1118937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966553-BF82-4094-9687-3B7AA73E19F9}"/>
              </a:ext>
            </a:extLst>
          </p:cNvPr>
          <p:cNvSpPr/>
          <p:nvPr userDrawn="1"/>
        </p:nvSpPr>
        <p:spPr>
          <a:xfrm>
            <a:off x="-27670" y="5731194"/>
            <a:ext cx="12224778" cy="274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8" name="Fivel logo">
            <a:extLst>
              <a:ext uri="{FF2B5EF4-FFF2-40B4-BE49-F238E27FC236}">
                <a16:creationId xmlns:a16="http://schemas.microsoft.com/office/drawing/2014/main" id="{7F6813F4-4AC1-4FE2-811D-2D0615E375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069" y="6059708"/>
            <a:ext cx="1828800" cy="52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67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9502C-100C-4196-8D16-F346F48F3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788EE5-8D7E-4F03-9D7C-7596327FDE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7C7E0-1402-44CE-8530-AEF8993A21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938"/>
            <a:ext cx="2743200" cy="365125"/>
          </a:xfrm>
          <a:prstGeom prst="rect">
            <a:avLst/>
          </a:prstGeom>
        </p:spPr>
        <p:txBody>
          <a:bodyPr/>
          <a:lstStyle/>
          <a:p>
            <a:fld id="{DFB9433B-0DCC-4096-B3EF-1272CFDAAEE2}" type="datetimeFigureOut">
              <a:rPr lang="en-CA" smtClean="0"/>
              <a:t>2019-03-14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FCCD89-DAAD-4DF0-8067-05E23ACA2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938"/>
            <a:ext cx="4113213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D84A3-706E-4261-B8FB-E83E0D376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013" y="6357938"/>
            <a:ext cx="2743200" cy="365125"/>
          </a:xfrm>
          <a:prstGeom prst="rect">
            <a:avLst/>
          </a:prstGeom>
        </p:spPr>
        <p:txBody>
          <a:bodyPr/>
          <a:lstStyle/>
          <a:p>
            <a:fld id="{675ECD96-5488-4E70-8223-AA6104DD9B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4096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17455E-E9E9-4777-9DEF-1534126EE0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7313" cy="58134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236B8C-FDF3-4DA8-9ECD-83130500B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34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728B49-B1A6-4E73-978D-FFA09BD9FF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938"/>
            <a:ext cx="2743200" cy="365125"/>
          </a:xfrm>
          <a:prstGeom prst="rect">
            <a:avLst/>
          </a:prstGeom>
        </p:spPr>
        <p:txBody>
          <a:bodyPr/>
          <a:lstStyle/>
          <a:p>
            <a:fld id="{DFB9433B-0DCC-4096-B3EF-1272CFDAAEE2}" type="datetimeFigureOut">
              <a:rPr lang="en-CA" smtClean="0"/>
              <a:t>2019-03-14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E3FCC5-60EC-4426-984C-7AF982319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938"/>
            <a:ext cx="4113213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68926-58A2-43EE-BB7F-C7D082C0B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013" y="6357938"/>
            <a:ext cx="2743200" cy="365125"/>
          </a:xfrm>
          <a:prstGeom prst="rect">
            <a:avLst/>
          </a:prstGeom>
        </p:spPr>
        <p:txBody>
          <a:bodyPr/>
          <a:lstStyle/>
          <a:p>
            <a:fld id="{675ECD96-5488-4E70-8223-AA6104DD9B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5184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8224-115E-4E1F-BB08-E68761E7B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D88EF9-44E5-4F7D-AE8C-EB0D1DFC4C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938"/>
            <a:ext cx="2743200" cy="365125"/>
          </a:xfrm>
          <a:prstGeom prst="rect">
            <a:avLst/>
          </a:prstGeom>
        </p:spPr>
        <p:txBody>
          <a:bodyPr/>
          <a:lstStyle/>
          <a:p>
            <a:fld id="{DFB9433B-0DCC-4096-B3EF-1272CFDAAEE2}" type="datetimeFigureOut">
              <a:rPr lang="en-CA" smtClean="0"/>
              <a:t>2019-03-14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8DCEC9-F7E7-4DD8-B107-8BC3B700D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938"/>
            <a:ext cx="4113213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CE9A32-C4E1-418E-8A99-34FAC724B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013" y="6357938"/>
            <a:ext cx="2743200" cy="365125"/>
          </a:xfrm>
          <a:prstGeom prst="rect">
            <a:avLst/>
          </a:prstGeom>
        </p:spPr>
        <p:txBody>
          <a:bodyPr/>
          <a:lstStyle/>
          <a:p>
            <a:fld id="{675ECD96-5488-4E70-8223-AA6104DD9B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5212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474E9-FB38-4B47-B3F1-E6C02606D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EFE9E-6E17-42F5-9FAB-75573E5EF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BE4119-E785-40E7-9856-4421B50635B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033463"/>
            <a:ext cx="10514013" cy="676275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86492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66240-A34B-47AC-9DEA-F5C1C072E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2413" cy="2389187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401A3E-6FD8-472E-A167-FB30EFB3B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3625"/>
            <a:ext cx="9142413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4C470-A0C3-41E9-AFE7-4568F92B2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E12C-9B36-4D76-AFB4-BE2E12767BC0}" type="datetimeFigureOut">
              <a:rPr lang="en-CA" smtClean="0"/>
              <a:t>2019-03-14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F4AA2-3D52-47FD-AB88-3E116D3FF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DC846-236E-4E02-9197-D21292142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BD9C4-BF95-44A1-988A-E91739D3771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8449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AAC3D-701E-4A60-93D2-EE545CA9E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4013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B0101-1D9E-49DB-B2BD-F66A921F8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4013" cy="4352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635A3-1886-4E18-A454-1DC43E2CB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E12C-9B36-4D76-AFB4-BE2E12767BC0}" type="datetimeFigureOut">
              <a:rPr lang="en-CA" smtClean="0"/>
              <a:t>2019-03-14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7EFE2-7226-4216-9AA7-7C0DFEDA5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0537C-93E5-4973-BD72-36A1838DE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BD9C4-BF95-44A1-988A-E91739D3771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5858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A66CB-28F8-46C8-88F0-DEE2D856D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4013" cy="285432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06DC20-F4F5-42C9-941B-9ED1E6E5E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91050"/>
            <a:ext cx="10514013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900E5-BEA8-442E-8896-93CC5457A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E12C-9B36-4D76-AFB4-BE2E12767BC0}" type="datetimeFigureOut">
              <a:rPr lang="en-CA" smtClean="0"/>
              <a:t>2019-03-14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26493-F95C-4803-A23B-86CC66B7D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91CD2-E70F-4331-8D97-74E187D56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BD9C4-BF95-44A1-988A-E91739D3771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268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7CED1-27CC-4F75-A20F-70BA4A819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4013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1383B-0024-413E-824F-82BC4C9A84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0013" cy="4352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1A7FC-C4C8-4A5F-99E4-29E307CC8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613" y="1825625"/>
            <a:ext cx="5181600" cy="4352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B05E74-6078-457C-A309-D01D0861A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E12C-9B36-4D76-AFB4-BE2E12767BC0}" type="datetimeFigureOut">
              <a:rPr lang="en-CA" smtClean="0"/>
              <a:t>2019-03-14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B2AF88-DC5B-455A-9910-7A81028C2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19BFBE-1EFC-4EC1-9DEB-CD7A2BC1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BD9C4-BF95-44A1-988A-E91739D3771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67669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BF842-52F1-4500-B516-AB68BF7AB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401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54A6CE-8315-4725-9CEB-439DF43A1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00581E-14A5-4421-817E-91D177040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6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2C8140-A904-4263-9060-1E92997374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613" y="1681163"/>
            <a:ext cx="51831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3F435E-8E34-4EFC-AEE6-43BF689D6A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13" y="2505075"/>
            <a:ext cx="5183187" cy="3686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8E9D3B-529D-466C-BCBE-810DCEA1E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E12C-9B36-4D76-AFB4-BE2E12767BC0}" type="datetimeFigureOut">
              <a:rPr lang="en-CA" smtClean="0"/>
              <a:t>2019-03-14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400B47-4C3A-41EA-B726-B39E6B984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3860BE-F12D-430C-BB15-AB130DFA3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BD9C4-BF95-44A1-988A-E91739D3771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50570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6BB29-9253-4D36-9E64-8A1B49339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4013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978659-C14B-41C8-919F-BB5C63C2C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E12C-9B36-4D76-AFB4-BE2E12767BC0}" type="datetimeFigureOut">
              <a:rPr lang="en-CA" smtClean="0"/>
              <a:t>2019-03-14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80A178-0743-4328-A7FE-4F74B498B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D70C70-82C3-4A2B-BD1C-4644D0B89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BD9C4-BF95-44A1-988A-E91739D3771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1683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EBE7A-D8E0-4716-8702-0BCB900B3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F1524-A8B0-47B7-8FBB-0161A9E42D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AA763-0266-4DD0-8010-81A598432B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938"/>
            <a:ext cx="2743200" cy="365125"/>
          </a:xfrm>
          <a:prstGeom prst="rect">
            <a:avLst/>
          </a:prstGeom>
        </p:spPr>
        <p:txBody>
          <a:bodyPr/>
          <a:lstStyle/>
          <a:p>
            <a:fld id="{DFB9433B-0DCC-4096-B3EF-1272CFDAAEE2}" type="datetimeFigureOut">
              <a:rPr lang="en-CA" smtClean="0"/>
              <a:t>2019-03-14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FCDB3-195C-4123-AC98-F5DDBB96C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938"/>
            <a:ext cx="4113213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EA79F-3FB2-40A3-BAF6-F16576D7C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013" y="6357938"/>
            <a:ext cx="2743200" cy="365125"/>
          </a:xfrm>
          <a:prstGeom prst="rect">
            <a:avLst/>
          </a:prstGeom>
        </p:spPr>
        <p:txBody>
          <a:bodyPr/>
          <a:lstStyle/>
          <a:p>
            <a:fld id="{675ECD96-5488-4E70-8223-AA6104DD9B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35583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559B4E-A462-4F0C-AB76-C5EB1ECA7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E12C-9B36-4D76-AFB4-BE2E12767BC0}" type="datetimeFigureOut">
              <a:rPr lang="en-CA" smtClean="0"/>
              <a:t>2019-03-14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960322-F3B4-49C6-9DBC-CC1E635BD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EFBF71-0A8F-4C77-A759-D1D65FDE4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BD9C4-BF95-44A1-988A-E91739D3771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04730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1D386-D9C2-48E9-AB50-02614A214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F33A0-10A7-427E-ACB3-B67B1247B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0612" cy="48752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77981-03E9-44D3-88BD-8E9902C99C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3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05751-BB70-47CF-88DF-C35D436F5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E12C-9B36-4D76-AFB4-BE2E12767BC0}" type="datetimeFigureOut">
              <a:rPr lang="en-CA" smtClean="0"/>
              <a:t>2019-03-14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551A08-7969-4520-9069-5E29D3FAE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F2C86-BBBD-42EE-8EA8-F1A8A010D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BD9C4-BF95-44A1-988A-E91739D3771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88050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064AC-1347-44F9-A789-28150FF8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AAE1B-0771-4ABF-8647-1CD2F81B3F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0612" cy="4875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4CE99D-BF27-426A-AE83-C2F09B400A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3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E95C75-73BD-411A-8F1D-62EFF6CC1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E12C-9B36-4D76-AFB4-BE2E12767BC0}" type="datetimeFigureOut">
              <a:rPr lang="en-CA" smtClean="0"/>
              <a:t>2019-03-14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38E9A3-9A0A-48BD-9E26-296F6900A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327A98-17F3-4C61-8AC5-06CE49ABF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BD9C4-BF95-44A1-988A-E91739D3771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45566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D5225-3C21-4DAB-AFAB-5E5B2D298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4013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4D6C9C-B386-41D4-BC47-9B9F83F88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4013" cy="4352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84E4A-CD65-4743-BBFC-308F891AA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E12C-9B36-4D76-AFB4-BE2E12767BC0}" type="datetimeFigureOut">
              <a:rPr lang="en-CA" smtClean="0"/>
              <a:t>2019-03-14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72BC4-FC92-48FB-9138-62F617371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7766F-7CFB-427C-A0DD-2FAC9431E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BD9C4-BF95-44A1-988A-E91739D3771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46111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9CF697-8579-4030-BC03-ED9DD8BC14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7313" cy="58134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990228-8329-4641-AAD4-A4B83BC327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34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F22AC-25A0-49B1-A22E-52BF79BF1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E12C-9B36-4D76-AFB4-BE2E12767BC0}" type="datetimeFigureOut">
              <a:rPr lang="en-CA" smtClean="0"/>
              <a:t>2019-03-14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353FF-58A6-4C99-B926-F64C9A152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1B260-5896-48E6-A59B-9B0568D6A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BD9C4-BF95-44A1-988A-E91739D3771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5795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22F13-8B35-4EE1-A475-67E1C5BED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4013" cy="2854325"/>
          </a:xfrm>
        </p:spPr>
        <p:txBody>
          <a:bodyPr anchor="b"/>
          <a:lstStyle>
            <a:lvl1pPr>
              <a:defRPr sz="6000">
                <a:solidFill>
                  <a:srgbClr val="004B7D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48F391-19FF-4C2E-A4FE-9957A07F11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91050"/>
            <a:ext cx="10514013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FB826-3AA6-4A1D-8EC9-ECBA6D3086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938"/>
            <a:ext cx="2743200" cy="365125"/>
          </a:xfrm>
          <a:prstGeom prst="rect">
            <a:avLst/>
          </a:prstGeom>
        </p:spPr>
        <p:txBody>
          <a:bodyPr/>
          <a:lstStyle/>
          <a:p>
            <a:fld id="{DFB9433B-0DCC-4096-B3EF-1272CFDAAEE2}" type="datetimeFigureOut">
              <a:rPr lang="en-CA" smtClean="0"/>
              <a:t>2019-03-14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BC49F-4C82-4902-A056-90615D823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938"/>
            <a:ext cx="4113213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832AB-C0AB-4734-BD18-DC0C380AF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013" y="6357938"/>
            <a:ext cx="2743200" cy="365125"/>
          </a:xfrm>
          <a:prstGeom prst="rect">
            <a:avLst/>
          </a:prstGeom>
        </p:spPr>
        <p:txBody>
          <a:bodyPr/>
          <a:lstStyle/>
          <a:p>
            <a:fld id="{675ECD96-5488-4E70-8223-AA6104DD9B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1071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B0D71-3241-463D-8CE7-2B7E708D4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9F803-55FB-47D7-B7B1-3CE4290978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0013" cy="4352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4D95FF-6B4C-4408-A0EC-8EB70BFB6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613" y="1825625"/>
            <a:ext cx="5181600" cy="4352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6ACF9A-697F-43D9-8839-6A917E0355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938"/>
            <a:ext cx="2743200" cy="365125"/>
          </a:xfrm>
          <a:prstGeom prst="rect">
            <a:avLst/>
          </a:prstGeom>
        </p:spPr>
        <p:txBody>
          <a:bodyPr/>
          <a:lstStyle/>
          <a:p>
            <a:fld id="{DFB9433B-0DCC-4096-B3EF-1272CFDAAEE2}" type="datetimeFigureOut">
              <a:rPr lang="en-CA" smtClean="0"/>
              <a:t>2019-03-14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271003-2BAA-49BB-96E7-08B0FCCEC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938"/>
            <a:ext cx="4113213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A90B00-36A0-4B6E-B04B-8DBAA8D0B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013" y="6357938"/>
            <a:ext cx="2743200" cy="365125"/>
          </a:xfrm>
          <a:prstGeom prst="rect">
            <a:avLst/>
          </a:prstGeom>
        </p:spPr>
        <p:txBody>
          <a:bodyPr/>
          <a:lstStyle/>
          <a:p>
            <a:fld id="{675ECD96-5488-4E70-8223-AA6104DD9B7D}" type="slidenum">
              <a:rPr lang="en-CA" smtClean="0"/>
              <a:t>‹#›</a:t>
            </a:fld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CCBF9C-C749-4742-B036-D0BE03E0F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  <p:sp>
        <p:nvSpPr>
          <p:cNvPr id="9" name="AutoShape 30">
            <a:extLst>
              <a:ext uri="{FF2B5EF4-FFF2-40B4-BE49-F238E27FC236}">
                <a16:creationId xmlns:a16="http://schemas.microsoft.com/office/drawing/2014/main" id="{DF33F79B-7105-4D3C-8877-D2B590A2BFC9}"/>
              </a:ext>
            </a:extLst>
          </p:cNvPr>
          <p:cNvSpPr>
            <a:spLocks/>
          </p:cNvSpPr>
          <p:nvPr userDrawn="1"/>
        </p:nvSpPr>
        <p:spPr bwMode="auto">
          <a:xfrm>
            <a:off x="7591" y="-8425"/>
            <a:ext cx="12182822" cy="68680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0077C8">
              <a:alpha val="10000"/>
            </a:srgbClr>
          </a:solidFill>
          <a:ln>
            <a:noFill/>
          </a:ln>
          <a:effectLst/>
          <a:extLst/>
        </p:spPr>
        <p:txBody>
          <a:bodyPr lIns="45713" tIns="45713" rIns="45713" bIns="45713" anchor="ctr"/>
          <a:lstStyle/>
          <a:p>
            <a:endParaRPr lang="es-ES" sz="2300" dirty="0">
              <a:solidFill>
                <a:prstClr val="white"/>
              </a:solidFill>
              <a:latin typeface="Roboto Light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859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rgbClr val="C11D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B5F45-9C13-4885-8DFC-052F03537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40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FC3878-6C9B-48C7-97A6-55DC596FD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6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4B6E30-C105-4605-AE09-FC2FDBD7CB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13" y="2505075"/>
            <a:ext cx="5183187" cy="3686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pic>
        <p:nvPicPr>
          <p:cNvPr id="10" name="Picture 9" descr="https://images.unsplash.com/photo-1428677361686-f9d23be145c9?ixlib=rb-0.3.5&amp;q=80&amp;fm=jpg&amp;crop=entropy&amp;s=8b7a53570a0fd38ef8de412217d29f73">
            <a:extLst>
              <a:ext uri="{FF2B5EF4-FFF2-40B4-BE49-F238E27FC236}">
                <a16:creationId xmlns:a16="http://schemas.microsoft.com/office/drawing/2014/main" id="{27907FA0-F60D-4E23-A60D-1E7D6F6318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2930"/>
            <a:ext cx="12190413" cy="6885448"/>
          </a:xfrm>
          <a:custGeom>
            <a:avLst/>
            <a:gdLst>
              <a:gd name="connsiteX0" fmla="*/ 0 w 12192000"/>
              <a:gd name="connsiteY0" fmla="*/ 0 h 6883854"/>
              <a:gd name="connsiteX1" fmla="*/ 12192000 w 12192000"/>
              <a:gd name="connsiteY1" fmla="*/ 0 h 6883854"/>
              <a:gd name="connsiteX2" fmla="*/ 12192000 w 12192000"/>
              <a:gd name="connsiteY2" fmla="*/ 6883854 h 6883854"/>
              <a:gd name="connsiteX3" fmla="*/ 0 w 12192000"/>
              <a:gd name="connsiteY3" fmla="*/ 6883854 h 6883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83854">
                <a:moveTo>
                  <a:pt x="0" y="0"/>
                </a:moveTo>
                <a:lnTo>
                  <a:pt x="12192000" y="0"/>
                </a:lnTo>
                <a:lnTo>
                  <a:pt x="12192000" y="6883854"/>
                </a:lnTo>
                <a:lnTo>
                  <a:pt x="0" y="68838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30">
            <a:extLst>
              <a:ext uri="{FF2B5EF4-FFF2-40B4-BE49-F238E27FC236}">
                <a16:creationId xmlns:a16="http://schemas.microsoft.com/office/drawing/2014/main" id="{EAA275F9-C525-4E6E-9401-0E710CB98701}"/>
              </a:ext>
            </a:extLst>
          </p:cNvPr>
          <p:cNvSpPr>
            <a:spLocks/>
          </p:cNvSpPr>
          <p:nvPr userDrawn="1"/>
        </p:nvSpPr>
        <p:spPr bwMode="auto">
          <a:xfrm>
            <a:off x="0" y="4505"/>
            <a:ext cx="12182822" cy="68680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0077C8">
              <a:alpha val="10000"/>
            </a:srgbClr>
          </a:solidFill>
          <a:ln>
            <a:noFill/>
          </a:ln>
          <a:effectLst/>
          <a:extLst/>
        </p:spPr>
        <p:txBody>
          <a:bodyPr lIns="45713" tIns="45713" rIns="45713" bIns="45713" anchor="ctr"/>
          <a:lstStyle/>
          <a:p>
            <a:endParaRPr lang="es-ES" sz="2300">
              <a:solidFill>
                <a:prstClr val="white"/>
              </a:solidFill>
              <a:latin typeface="Roboto Light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376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0077C8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64DFB-E803-4FBC-A472-1ED90E87D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7E57A3-C068-42BC-83EC-8721069BA9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938"/>
            <a:ext cx="2743200" cy="365125"/>
          </a:xfrm>
          <a:prstGeom prst="rect">
            <a:avLst/>
          </a:prstGeom>
        </p:spPr>
        <p:txBody>
          <a:bodyPr/>
          <a:lstStyle/>
          <a:p>
            <a:fld id="{DFB9433B-0DCC-4096-B3EF-1272CFDAAEE2}" type="datetimeFigureOut">
              <a:rPr lang="en-CA" smtClean="0"/>
              <a:t>2019-03-14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D4FDA6-3A2A-4E1D-B039-3258D9659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938"/>
            <a:ext cx="4113213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B29947-AB9C-46BA-8589-160731C9E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013" y="6357938"/>
            <a:ext cx="2743200" cy="365125"/>
          </a:xfrm>
          <a:prstGeom prst="rect">
            <a:avLst/>
          </a:prstGeom>
        </p:spPr>
        <p:txBody>
          <a:bodyPr/>
          <a:lstStyle/>
          <a:p>
            <a:fld id="{675ECD96-5488-4E70-8223-AA6104DD9B7D}" type="slidenum">
              <a:rPr lang="en-CA" smtClean="0"/>
              <a:t>‹#›</a:t>
            </a:fld>
            <a:endParaRPr lang="en-CA"/>
          </a:p>
        </p:txBody>
      </p:sp>
      <p:pic>
        <p:nvPicPr>
          <p:cNvPr id="7" name="Picture 6" descr="A person using a computer sitting on top of a table&#10;&#10;Description generated with very high confidence">
            <a:extLst>
              <a:ext uri="{FF2B5EF4-FFF2-40B4-BE49-F238E27FC236}">
                <a16:creationId xmlns:a16="http://schemas.microsoft.com/office/drawing/2014/main" id="{1D86604B-8716-4C30-AAA1-DA9853B8A9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0"/>
          <a:stretch/>
        </p:blipFill>
        <p:spPr>
          <a:xfrm>
            <a:off x="-11231" y="0"/>
            <a:ext cx="12201644" cy="685958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5AA4D99-9E02-4538-9820-67F0001B0ABA}"/>
              </a:ext>
            </a:extLst>
          </p:cNvPr>
          <p:cNvSpPr/>
          <p:nvPr userDrawn="1"/>
        </p:nvSpPr>
        <p:spPr>
          <a:xfrm>
            <a:off x="-11231" y="-2"/>
            <a:ext cx="12190413" cy="6859590"/>
          </a:xfrm>
          <a:prstGeom prst="rect">
            <a:avLst/>
          </a:prstGeom>
          <a:solidFill>
            <a:srgbClr val="0077C8">
              <a:alpha val="10000"/>
            </a:srgb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00"/>
          </a:p>
        </p:txBody>
      </p:sp>
    </p:spTree>
    <p:extLst>
      <p:ext uri="{BB962C8B-B14F-4D97-AF65-F5344CB8AC3E}">
        <p14:creationId xmlns:p14="http://schemas.microsoft.com/office/powerpoint/2010/main" val="2074935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1060FA-2FDF-4F55-876C-135C50B664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938"/>
            <a:ext cx="2743200" cy="365125"/>
          </a:xfrm>
          <a:prstGeom prst="rect">
            <a:avLst/>
          </a:prstGeom>
        </p:spPr>
        <p:txBody>
          <a:bodyPr/>
          <a:lstStyle/>
          <a:p>
            <a:fld id="{DFB9433B-0DCC-4096-B3EF-1272CFDAAEE2}" type="datetimeFigureOut">
              <a:rPr lang="en-CA" smtClean="0"/>
              <a:t>2019-03-14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636E92-FA5F-4574-9696-2E6F99F76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938"/>
            <a:ext cx="4113213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FEA4A-4B25-460A-95F0-1996D1D3F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013" y="6357938"/>
            <a:ext cx="2743200" cy="365125"/>
          </a:xfrm>
          <a:prstGeom prst="rect">
            <a:avLst/>
          </a:prstGeom>
        </p:spPr>
        <p:txBody>
          <a:bodyPr/>
          <a:lstStyle/>
          <a:p>
            <a:fld id="{675ECD96-5488-4E70-8223-AA6104DD9B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7760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E336D-1AB0-47DC-B8E4-224D9C32D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D116D-6BEE-4E8F-B430-4F53F9C64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0612" cy="48752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E59579-C9B7-45AB-A81C-FFE7E07B37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FC6EB7-4593-41B9-82A9-41D6ACE2C7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938"/>
            <a:ext cx="2743200" cy="365125"/>
          </a:xfrm>
          <a:prstGeom prst="rect">
            <a:avLst/>
          </a:prstGeom>
        </p:spPr>
        <p:txBody>
          <a:bodyPr/>
          <a:lstStyle/>
          <a:p>
            <a:fld id="{DFB9433B-0DCC-4096-B3EF-1272CFDAAEE2}" type="datetimeFigureOut">
              <a:rPr lang="en-CA" smtClean="0"/>
              <a:t>2019-03-14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BCCFA4-A958-4F86-B8C8-29E3D75F7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938"/>
            <a:ext cx="4113213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450E26-3A9D-42B2-986B-0829FF2AE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013" y="6357938"/>
            <a:ext cx="2743200" cy="365125"/>
          </a:xfrm>
          <a:prstGeom prst="rect">
            <a:avLst/>
          </a:prstGeom>
        </p:spPr>
        <p:txBody>
          <a:bodyPr/>
          <a:lstStyle/>
          <a:p>
            <a:fld id="{675ECD96-5488-4E70-8223-AA6104DD9B7D}" type="slidenum">
              <a:rPr lang="en-CA" smtClean="0"/>
              <a:t>‹#›</a:t>
            </a:fld>
            <a:endParaRPr lang="en-CA"/>
          </a:p>
        </p:txBody>
      </p:sp>
      <p:pic>
        <p:nvPicPr>
          <p:cNvPr id="8" name="Picture 7" descr="https://s3.amazonaws.com/StartupStockPhotos/uploads/38.jpg">
            <a:extLst>
              <a:ext uri="{FF2B5EF4-FFF2-40B4-BE49-F238E27FC236}">
                <a16:creationId xmlns:a16="http://schemas.microsoft.com/office/drawing/2014/main" id="{6C73EEE3-1E36-4B76-822C-382BEB19DF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15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6045" r="498"/>
          <a:stretch>
            <a:fillRect/>
          </a:stretch>
        </p:blipFill>
        <p:spPr bwMode="auto">
          <a:xfrm>
            <a:off x="0" y="-31305"/>
            <a:ext cx="12190413" cy="6890892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FA92498-9801-4D29-A73B-365CE7C57CFD}"/>
              </a:ext>
            </a:extLst>
          </p:cNvPr>
          <p:cNvSpPr/>
          <p:nvPr userDrawn="1"/>
        </p:nvSpPr>
        <p:spPr>
          <a:xfrm>
            <a:off x="-1" y="-31305"/>
            <a:ext cx="12190413" cy="6859590"/>
          </a:xfrm>
          <a:prstGeom prst="rect">
            <a:avLst/>
          </a:prstGeom>
          <a:solidFill>
            <a:srgbClr val="0077C8">
              <a:alpha val="10000"/>
            </a:srgb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00"/>
          </a:p>
        </p:txBody>
      </p:sp>
    </p:spTree>
    <p:extLst>
      <p:ext uri="{BB962C8B-B14F-4D97-AF65-F5344CB8AC3E}">
        <p14:creationId xmlns:p14="http://schemas.microsoft.com/office/powerpoint/2010/main" val="4280063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765FC-AE56-4EB5-B09F-B0A987430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04776D-0AE9-4364-860D-2AA29710DB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0612" cy="48752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90EC07-8B69-4378-8B41-AB33845B3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67477B-8EB5-4068-A512-F64425362E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938"/>
            <a:ext cx="2743200" cy="365125"/>
          </a:xfrm>
          <a:prstGeom prst="rect">
            <a:avLst/>
          </a:prstGeom>
        </p:spPr>
        <p:txBody>
          <a:bodyPr/>
          <a:lstStyle/>
          <a:p>
            <a:fld id="{DFB9433B-0DCC-4096-B3EF-1272CFDAAEE2}" type="datetimeFigureOut">
              <a:rPr lang="en-CA" smtClean="0"/>
              <a:t>2019-03-14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606D4D-D46D-4EB7-B3B5-E2908090B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938"/>
            <a:ext cx="4113213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50A204-F827-4DB4-99D0-33D24E741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013" y="6357938"/>
            <a:ext cx="2743200" cy="365125"/>
          </a:xfrm>
          <a:prstGeom prst="rect">
            <a:avLst/>
          </a:prstGeom>
        </p:spPr>
        <p:txBody>
          <a:bodyPr/>
          <a:lstStyle/>
          <a:p>
            <a:fld id="{675ECD96-5488-4E70-8223-AA6104DD9B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5965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" descr="A picture containing monitor&#10;&#10;Description generated with high confidence">
            <a:extLst>
              <a:ext uri="{FF2B5EF4-FFF2-40B4-BE49-F238E27FC236}">
                <a16:creationId xmlns:a16="http://schemas.microsoft.com/office/drawing/2014/main" id="{5C203F90-4A9F-4B2F-9261-3DCFCBA8985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  <a:noFill/>
        </p:spPr>
      </p:pic>
      <p:sp>
        <p:nvSpPr>
          <p:cNvPr id="13" name="Blue Overlay">
            <a:extLst>
              <a:ext uri="{FF2B5EF4-FFF2-40B4-BE49-F238E27FC236}">
                <a16:creationId xmlns:a16="http://schemas.microsoft.com/office/drawing/2014/main" id="{282C056F-B0BA-4912-8258-964A5B94D99D}"/>
              </a:ext>
            </a:extLst>
          </p:cNvPr>
          <p:cNvSpPr>
            <a:spLocks/>
          </p:cNvSpPr>
          <p:nvPr userDrawn="1"/>
        </p:nvSpPr>
        <p:spPr bwMode="auto">
          <a:xfrm>
            <a:off x="7591" y="-8425"/>
            <a:ext cx="12182822" cy="68680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0077C8">
              <a:alpha val="10000"/>
            </a:srgbClr>
          </a:solidFill>
          <a:ln>
            <a:noFill/>
          </a:ln>
          <a:effectLst/>
          <a:extLst/>
        </p:spPr>
        <p:txBody>
          <a:bodyPr lIns="45713" tIns="45713" rIns="45713" bIns="45713" anchor="ctr"/>
          <a:lstStyle/>
          <a:p>
            <a:endParaRPr lang="es-ES" sz="2300" dirty="0">
              <a:solidFill>
                <a:prstClr val="white"/>
              </a:solidFill>
              <a:latin typeface="Roboto Light"/>
              <a:cs typeface="Lato" charset="0"/>
            </a:endParaRPr>
          </a:p>
        </p:txBody>
      </p:sp>
      <p:pic>
        <p:nvPicPr>
          <p:cNvPr id="24" name="Fivel Logo">
            <a:extLst>
              <a:ext uri="{FF2B5EF4-FFF2-40B4-BE49-F238E27FC236}">
                <a16:creationId xmlns:a16="http://schemas.microsoft.com/office/drawing/2014/main" id="{88EB2D92-6836-469D-8EDF-FF24850F955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800" y="6400800"/>
            <a:ext cx="914400" cy="261631"/>
          </a:xfrm>
          <a:prstGeom prst="rect">
            <a:avLst/>
          </a:prstGeom>
        </p:spPr>
      </p:pic>
      <p:sp>
        <p:nvSpPr>
          <p:cNvPr id="27" name="Red bar bottom">
            <a:extLst>
              <a:ext uri="{FF2B5EF4-FFF2-40B4-BE49-F238E27FC236}">
                <a16:creationId xmlns:a16="http://schemas.microsoft.com/office/drawing/2014/main" id="{8EEE473F-7860-4D6B-8A6A-09763AD6700D}"/>
              </a:ext>
            </a:extLst>
          </p:cNvPr>
          <p:cNvSpPr/>
          <p:nvPr userDrawn="1"/>
        </p:nvSpPr>
        <p:spPr>
          <a:xfrm>
            <a:off x="3045" y="6766560"/>
            <a:ext cx="12187368" cy="9144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8" name="Red bar top">
            <a:extLst>
              <a:ext uri="{FF2B5EF4-FFF2-40B4-BE49-F238E27FC236}">
                <a16:creationId xmlns:a16="http://schemas.microsoft.com/office/drawing/2014/main" id="{A61A9DDC-34A1-4E40-A01F-E26050FD67FA}"/>
              </a:ext>
            </a:extLst>
          </p:cNvPr>
          <p:cNvSpPr/>
          <p:nvPr userDrawn="1"/>
        </p:nvSpPr>
        <p:spPr>
          <a:xfrm>
            <a:off x="3045" y="0"/>
            <a:ext cx="12187368" cy="2743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2B8A55-DAFE-439B-B9E1-AC628A0A5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59" y="1825625"/>
            <a:ext cx="10514013" cy="4352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0F6C4F-2317-478A-A4C2-F3A174714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556" y="365125"/>
            <a:ext cx="105140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3040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70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14997-FD83-4927-BEF4-C2F0DDAA86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79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4E12C-9B36-4D76-AFB4-BE2E12767BC0}" type="datetimeFigureOut">
              <a:rPr lang="en-CA" smtClean="0"/>
              <a:t>2019-03-14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D4F29A-1153-42D0-8B2B-70DF346445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7938"/>
            <a:ext cx="4113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6201B-4A10-412F-9A91-7A7F5F791D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013" y="63579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BD9C4-BF95-44A1-988A-E91739D3771F}" type="slidenum">
              <a:rPr lang="en-CA" smtClean="0"/>
              <a:t>‹#›</a:t>
            </a:fld>
            <a:endParaRPr lang="en-CA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F778B74-9AA6-4040-BD04-5AACBE53BD07}"/>
              </a:ext>
            </a:extLst>
          </p:cNvPr>
          <p:cNvSpPr txBox="1">
            <a:spLocks/>
          </p:cNvSpPr>
          <p:nvPr userDrawn="1"/>
        </p:nvSpPr>
        <p:spPr>
          <a:xfrm>
            <a:off x="1590556" y="365125"/>
            <a:ext cx="1051401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3C1E809-0712-478E-AA23-EA8FE169A9C4}"/>
              </a:ext>
            </a:extLst>
          </p:cNvPr>
          <p:cNvSpPr txBox="1">
            <a:spLocks/>
          </p:cNvSpPr>
          <p:nvPr userDrawn="1"/>
        </p:nvSpPr>
        <p:spPr>
          <a:xfrm>
            <a:off x="629859" y="1825625"/>
            <a:ext cx="10514013" cy="43529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71742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15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661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0DF625E1-A96D-4307-B3FD-F78DDD7A8F9F}"/>
              </a:ext>
            </a:extLst>
          </p:cNvPr>
          <p:cNvSpPr txBox="1">
            <a:spLocks/>
          </p:cNvSpPr>
          <p:nvPr/>
        </p:nvSpPr>
        <p:spPr>
          <a:xfrm>
            <a:off x="488984" y="541892"/>
            <a:ext cx="2579792" cy="16049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CA" sz="4000" dirty="0">
                <a:solidFill>
                  <a:srgbClr val="004B7D"/>
                </a:solidFill>
              </a:rPr>
              <a:t>LEARNING MOMENT</a:t>
            </a:r>
            <a:br>
              <a:rPr lang="en-CA" sz="4000" dirty="0">
                <a:solidFill>
                  <a:srgbClr val="004B7D"/>
                </a:solidFill>
              </a:rPr>
            </a:br>
            <a:r>
              <a:rPr lang="en-CA" sz="4000" dirty="0">
                <a:solidFill>
                  <a:srgbClr val="004B7D"/>
                </a:solidFill>
              </a:rPr>
              <a:t>VIDEOS</a:t>
            </a:r>
            <a:endParaRPr lang="en-CA" sz="4000" b="0" dirty="0">
              <a:solidFill>
                <a:srgbClr val="004B7D"/>
              </a:solidFill>
            </a:endParaRP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93F9AB83-CE34-4F6C-BF61-238586942F9A}"/>
              </a:ext>
            </a:extLst>
          </p:cNvPr>
          <p:cNvSpPr txBox="1">
            <a:spLocks/>
          </p:cNvSpPr>
          <p:nvPr/>
        </p:nvSpPr>
        <p:spPr>
          <a:xfrm>
            <a:off x="300142" y="2609944"/>
            <a:ext cx="2455090" cy="424964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</a:pPr>
            <a:r>
              <a:rPr lang="en-US" sz="2400" dirty="0">
                <a:solidFill>
                  <a:srgbClr val="004B7D"/>
                </a:solidFill>
              </a:rPr>
              <a:t>Animation, graphics,</a:t>
            </a:r>
            <a:br>
              <a:rPr lang="en-US" sz="2400" dirty="0">
                <a:solidFill>
                  <a:srgbClr val="004B7D"/>
                </a:solidFill>
              </a:rPr>
            </a:br>
            <a:r>
              <a:rPr lang="en-US" sz="2400" dirty="0">
                <a:solidFill>
                  <a:srgbClr val="004B7D"/>
                </a:solidFill>
              </a:rPr>
              <a:t>images, symbols, any movement</a:t>
            </a:r>
            <a:br>
              <a:rPr lang="en-US" sz="2400" dirty="0">
                <a:solidFill>
                  <a:srgbClr val="004B7D"/>
                </a:solidFill>
              </a:rPr>
            </a:br>
            <a:r>
              <a:rPr lang="en-US" sz="2400" dirty="0">
                <a:solidFill>
                  <a:srgbClr val="004B7D"/>
                </a:solidFill>
              </a:rPr>
              <a:t>to keep the learner’s attention and enhance their ability to learn</a:t>
            </a:r>
            <a:endParaRPr lang="en-CA" sz="2400" dirty="0">
              <a:solidFill>
                <a:srgbClr val="004B7D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90B3E82-8084-4A42-9EDE-8602258C8185}"/>
              </a:ext>
            </a:extLst>
          </p:cNvPr>
          <p:cNvGrpSpPr/>
          <p:nvPr/>
        </p:nvGrpSpPr>
        <p:grpSpPr>
          <a:xfrm>
            <a:off x="3273287" y="686594"/>
            <a:ext cx="8315739" cy="5252043"/>
            <a:chOff x="2895600" y="686594"/>
            <a:chExt cx="8686804" cy="54864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3AF8193-497F-4B5D-95CA-F385D0F644AE}"/>
                </a:ext>
              </a:extLst>
            </p:cNvPr>
            <p:cNvGrpSpPr/>
            <p:nvPr/>
          </p:nvGrpSpPr>
          <p:grpSpPr>
            <a:xfrm>
              <a:off x="2895600" y="686594"/>
              <a:ext cx="8686804" cy="5486400"/>
              <a:chOff x="1737360" y="686594"/>
              <a:chExt cx="8686804" cy="5486400"/>
            </a:xfrm>
            <a:effectLst>
              <a:outerShdw blurRad="63500" dist="88900" dir="2700000" algn="tl" rotWithShape="0">
                <a:schemeClr val="tx1">
                  <a:alpha val="50000"/>
                </a:schemeClr>
              </a:outerShdw>
            </a:effectLst>
          </p:grpSpPr>
          <p:pic>
            <p:nvPicPr>
              <p:cNvPr id="3" name="Picture 2" descr="A screenshot of a computer&#10;&#10;Description generated with very high confidence">
                <a:extLst>
                  <a:ext uri="{FF2B5EF4-FFF2-40B4-BE49-F238E27FC236}">
                    <a16:creationId xmlns:a16="http://schemas.microsoft.com/office/drawing/2014/main" id="{9F26904E-4987-4662-B4B1-0AFDBEA0D3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737360" y="686594"/>
                <a:ext cx="8686804" cy="5486400"/>
              </a:xfrm>
              <a:prstGeom prst="rect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DD2BEBC-DC9B-495F-9C3E-65E6EF3DED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08981" y="2228850"/>
                <a:ext cx="6052795" cy="3415506"/>
              </a:xfrm>
              <a:prstGeom prst="rect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</p:pic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EB45696-3248-43CC-88B9-C7A4BFA007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" r="642" b="1330"/>
            <a:stretch/>
          </p:blipFill>
          <p:spPr>
            <a:xfrm>
              <a:off x="3197701" y="2260123"/>
              <a:ext cx="5986492" cy="3339231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57267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82D1E3E3-7EDD-4BF3-87E9-3FF7520AFF55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3552" y="685800"/>
            <a:ext cx="8311896" cy="5248656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dist="88900" dir="2700000" algn="tl" rotWithShape="0">
              <a:schemeClr val="tx1">
                <a:alpha val="50000"/>
              </a:schemeClr>
            </a:outerShdw>
          </a:effec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59B815-7302-44DC-87DF-0392F94600A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7530" y="1897270"/>
            <a:ext cx="2579688" cy="4857750"/>
          </a:xfrm>
        </p:spPr>
        <p:txBody>
          <a:bodyPr>
            <a:normAutofit/>
          </a:bodyPr>
          <a:lstStyle/>
          <a:p>
            <a:r>
              <a:rPr lang="en-CA" sz="2400" dirty="0">
                <a:solidFill>
                  <a:srgbClr val="004B7D"/>
                </a:solidFill>
              </a:rPr>
              <a:t>Get the learner to recognize, and recall the main points from the module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F38D8CE4-9289-4C86-AB61-E9F263C79AE2}"/>
              </a:ext>
            </a:extLst>
          </p:cNvPr>
          <p:cNvSpPr txBox="1">
            <a:spLocks/>
          </p:cNvSpPr>
          <p:nvPr/>
        </p:nvSpPr>
        <p:spPr>
          <a:xfrm>
            <a:off x="488985" y="541890"/>
            <a:ext cx="283068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CA" sz="4000" dirty="0">
                <a:solidFill>
                  <a:srgbClr val="004B7D"/>
                </a:solidFill>
              </a:rPr>
              <a:t>RETENTION PATH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044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D1E3E3-7EDD-4BF3-87E9-3FF7520AFF55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3552" y="685800"/>
            <a:ext cx="8311896" cy="5248656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dist="88900" dir="2700000" algn="tl" rotWithShape="0">
              <a:schemeClr val="tx1">
                <a:alpha val="50000"/>
              </a:schemeClr>
            </a:outerShdw>
          </a:effectLst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E579518-1E72-4D47-8786-395425064AD8}"/>
              </a:ext>
            </a:extLst>
          </p:cNvPr>
          <p:cNvSpPr txBox="1">
            <a:spLocks/>
          </p:cNvSpPr>
          <p:nvPr/>
        </p:nvSpPr>
        <p:spPr>
          <a:xfrm>
            <a:off x="280264" y="1887330"/>
            <a:ext cx="2579792" cy="44391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</a:pPr>
            <a:r>
              <a:rPr lang="en-US" sz="2400" dirty="0">
                <a:solidFill>
                  <a:srgbClr val="004B7D"/>
                </a:solidFill>
              </a:rPr>
              <a:t>Directly after completing the module</a:t>
            </a:r>
          </a:p>
          <a:p>
            <a:pPr lvl="0">
              <a:buClr>
                <a:srgbClr val="C00000"/>
              </a:buClr>
            </a:pPr>
            <a:r>
              <a:rPr lang="en-US" sz="2400" dirty="0">
                <a:solidFill>
                  <a:srgbClr val="004B7D"/>
                </a:solidFill>
              </a:rPr>
              <a:t>Multiple Choice or True/False question format</a:t>
            </a:r>
            <a:endParaRPr lang="en-CA" sz="2400" dirty="0">
              <a:solidFill>
                <a:srgbClr val="004B7D"/>
              </a:solidFill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91654F55-72C8-4A52-86A4-AABAB41FF064}"/>
              </a:ext>
            </a:extLst>
          </p:cNvPr>
          <p:cNvSpPr txBox="1">
            <a:spLocks/>
          </p:cNvSpPr>
          <p:nvPr/>
        </p:nvSpPr>
        <p:spPr>
          <a:xfrm>
            <a:off x="488985" y="541890"/>
            <a:ext cx="283068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CA" sz="4000" dirty="0">
                <a:solidFill>
                  <a:srgbClr val="004B7D"/>
                </a:solidFill>
              </a:rPr>
              <a:t>RETENTION PATH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352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rrow">
            <a:extLst>
              <a:ext uri="{FF2B5EF4-FFF2-40B4-BE49-F238E27FC236}">
                <a16:creationId xmlns:a16="http://schemas.microsoft.com/office/drawing/2014/main" id="{157BA4A1-72B5-414D-AAC2-1C91291540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1025" y="6884442"/>
            <a:ext cx="422734" cy="422734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B4AE9F17-87A2-47B9-8EBF-9E0772DE64A0}"/>
              </a:ext>
            </a:extLst>
          </p:cNvPr>
          <p:cNvSpPr txBox="1">
            <a:spLocks/>
          </p:cNvSpPr>
          <p:nvPr/>
        </p:nvSpPr>
        <p:spPr>
          <a:xfrm>
            <a:off x="260385" y="1891494"/>
            <a:ext cx="2864163" cy="48571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</a:pPr>
            <a:r>
              <a:rPr lang="en-CA" sz="2400" dirty="0">
                <a:solidFill>
                  <a:srgbClr val="004B7D"/>
                </a:solidFill>
              </a:rPr>
              <a:t>Designed to activate long term memory </a:t>
            </a:r>
          </a:p>
          <a:p>
            <a:pPr>
              <a:buClr>
                <a:srgbClr val="C00000"/>
              </a:buClr>
            </a:pPr>
            <a:r>
              <a:rPr lang="en-CA" sz="2400" dirty="0">
                <a:solidFill>
                  <a:srgbClr val="004B7D"/>
                </a:solidFill>
              </a:rPr>
              <a:t>Repetition – </a:t>
            </a:r>
            <a:br>
              <a:rPr lang="en-CA" sz="2400" dirty="0">
                <a:solidFill>
                  <a:srgbClr val="004B7D"/>
                </a:solidFill>
              </a:rPr>
            </a:br>
            <a:r>
              <a:rPr lang="en-CA" sz="2400" dirty="0">
                <a:solidFill>
                  <a:srgbClr val="004B7D"/>
                </a:solidFill>
              </a:rPr>
              <a:t>each recall provides an additional access route to the memory</a:t>
            </a:r>
          </a:p>
          <a:p>
            <a:pPr>
              <a:buClr>
                <a:srgbClr val="C00000"/>
              </a:buClr>
            </a:pPr>
            <a:r>
              <a:rPr lang="en-CA" sz="2400" dirty="0">
                <a:solidFill>
                  <a:srgbClr val="004B7D"/>
                </a:solidFill>
              </a:rPr>
              <a:t>Spaced Retrieval – increases memory encoding</a:t>
            </a:r>
          </a:p>
          <a:p>
            <a:endParaRPr lang="en-CA" sz="24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A5AA070-D69C-4B9F-A2F3-4C8D5F40ED61}"/>
              </a:ext>
            </a:extLst>
          </p:cNvPr>
          <p:cNvGrpSpPr/>
          <p:nvPr/>
        </p:nvGrpSpPr>
        <p:grpSpPr>
          <a:xfrm>
            <a:off x="3857941" y="400421"/>
            <a:ext cx="6449325" cy="6058746"/>
            <a:chOff x="3857941" y="400421"/>
            <a:chExt cx="6449325" cy="6058746"/>
          </a:xfrm>
        </p:grpSpPr>
        <p:pic>
          <p:nvPicPr>
            <p:cNvPr id="3" name="Email">
              <a:extLst>
                <a:ext uri="{FF2B5EF4-FFF2-40B4-BE49-F238E27FC236}">
                  <a16:creationId xmlns:a16="http://schemas.microsoft.com/office/drawing/2014/main" id="{939719A1-0966-4A86-9F00-79987EBDF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57941" y="400421"/>
              <a:ext cx="6449325" cy="6058746"/>
            </a:xfrm>
            <a:prstGeom prst="rect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63500" dist="88900" dir="2700000" algn="tl" rotWithShape="0">
                <a:schemeClr val="tx1">
                  <a:alpha val="50000"/>
                </a:scheme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87EF80D-C2D5-4D0A-B1AD-F1FE192A7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98118" y="3064474"/>
              <a:ext cx="1313513" cy="733900"/>
            </a:xfrm>
            <a:prstGeom prst="rect">
              <a:avLst/>
            </a:prstGeom>
          </p:spPr>
        </p:pic>
      </p:grpSp>
      <p:sp>
        <p:nvSpPr>
          <p:cNvPr id="18" name="Title 4">
            <a:extLst>
              <a:ext uri="{FF2B5EF4-FFF2-40B4-BE49-F238E27FC236}">
                <a16:creationId xmlns:a16="http://schemas.microsoft.com/office/drawing/2014/main" id="{C9AB92BA-0F72-41C9-B880-F8237ABB9F60}"/>
              </a:ext>
            </a:extLst>
          </p:cNvPr>
          <p:cNvSpPr txBox="1">
            <a:spLocks/>
          </p:cNvSpPr>
          <p:nvPr/>
        </p:nvSpPr>
        <p:spPr>
          <a:xfrm>
            <a:off x="488985" y="541890"/>
            <a:ext cx="283068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CA" sz="4000" dirty="0">
                <a:solidFill>
                  <a:srgbClr val="004B7D"/>
                </a:solidFill>
              </a:rPr>
              <a:t>RETENTION PATH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086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C74F1C1-7CE1-4911-A7F8-16A242F972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8100" y="992188"/>
            <a:ext cx="5702060" cy="3918537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dist="88900" dir="2700000" algn="tl" rotWithShape="0">
              <a:schemeClr val="tx1">
                <a:alpha val="50000"/>
              </a:schemeClr>
            </a:outerShdw>
          </a:effectLst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F837A774-3A2C-40FF-A156-3992BE605E71}"/>
              </a:ext>
            </a:extLst>
          </p:cNvPr>
          <p:cNvSpPr txBox="1">
            <a:spLocks/>
          </p:cNvSpPr>
          <p:nvPr/>
        </p:nvSpPr>
        <p:spPr>
          <a:xfrm>
            <a:off x="488985" y="541890"/>
            <a:ext cx="283068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CA" sz="4000" dirty="0">
                <a:solidFill>
                  <a:srgbClr val="004B7D"/>
                </a:solidFill>
              </a:rPr>
              <a:t>RETENTION PATH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CC4F4234-118A-400D-B889-36356CEB5EA2}"/>
              </a:ext>
            </a:extLst>
          </p:cNvPr>
          <p:cNvSpPr txBox="1">
            <a:spLocks/>
          </p:cNvSpPr>
          <p:nvPr/>
        </p:nvSpPr>
        <p:spPr>
          <a:xfrm>
            <a:off x="270325" y="1857513"/>
            <a:ext cx="3333395" cy="453334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C00000"/>
              </a:buClr>
            </a:pPr>
            <a:r>
              <a:rPr lang="en-CA" sz="2400" dirty="0">
                <a:solidFill>
                  <a:srgbClr val="004B7D"/>
                </a:solidFill>
              </a:rPr>
              <a:t>Exercises issued over </a:t>
            </a:r>
            <a:br>
              <a:rPr lang="en-CA" sz="2400" dirty="0">
                <a:solidFill>
                  <a:srgbClr val="004B7D"/>
                </a:solidFill>
              </a:rPr>
            </a:br>
            <a:r>
              <a:rPr lang="en-CA" sz="2400" dirty="0">
                <a:solidFill>
                  <a:srgbClr val="004B7D"/>
                </a:solidFill>
              </a:rPr>
              <a:t>2-4 week duration</a:t>
            </a:r>
          </a:p>
          <a:p>
            <a:pPr>
              <a:lnSpc>
                <a:spcPct val="100000"/>
              </a:lnSpc>
              <a:buClr>
                <a:srgbClr val="C00000"/>
              </a:buClr>
            </a:pPr>
            <a:r>
              <a:rPr lang="en-CA" sz="2400" dirty="0">
                <a:solidFill>
                  <a:srgbClr val="004B7D"/>
                </a:solidFill>
              </a:rPr>
              <a:t>To get the learner to apply the knowledge into a hypothetical, real life situation</a:t>
            </a:r>
          </a:p>
          <a:p>
            <a:pPr>
              <a:lnSpc>
                <a:spcPct val="100000"/>
              </a:lnSpc>
              <a:buClr>
                <a:srgbClr val="C00000"/>
              </a:buClr>
            </a:pPr>
            <a:r>
              <a:rPr lang="en-CA" sz="2400" dirty="0">
                <a:solidFill>
                  <a:srgbClr val="004B7D"/>
                </a:solidFill>
              </a:rPr>
              <a:t>Scenario-based Multiple Choice, True/False, and Matching questions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1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495544" y="197028"/>
            <a:ext cx="10514013" cy="992188"/>
          </a:xfrm>
        </p:spPr>
        <p:txBody>
          <a:bodyPr anchor="b">
            <a:normAutofit/>
          </a:bodyPr>
          <a:lstStyle/>
          <a:p>
            <a:pPr algn="l"/>
            <a:r>
              <a:rPr lang="en-CA" sz="4300" b="1" dirty="0">
                <a:solidFill>
                  <a:srgbClr val="0047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FIVEL ANALYTICS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E2CEB7E-D035-4432-9136-28EA78D7621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4577" y="1296988"/>
            <a:ext cx="8512175" cy="4787900"/>
          </a:xfrm>
          <a:ln w="285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dist="88900" dir="2700000" algn="tl" rotWithShape="0">
              <a:schemeClr val="tx1">
                <a:alpha val="50000"/>
              </a:schemeClr>
            </a:outerShdw>
          </a:effectLst>
        </p:spPr>
      </p:pic>
      <p:sp>
        <p:nvSpPr>
          <p:cNvPr id="2" name="AutoShape 2" descr="Displaying SoftSkills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4D83FA6-B054-423A-B647-A1A8383742D5}"/>
              </a:ext>
            </a:extLst>
          </p:cNvPr>
          <p:cNvGrpSpPr/>
          <p:nvPr/>
        </p:nvGrpSpPr>
        <p:grpSpPr>
          <a:xfrm>
            <a:off x="3076442" y="1926211"/>
            <a:ext cx="3823521" cy="526231"/>
            <a:chOff x="3089709" y="1928211"/>
            <a:chExt cx="3823521" cy="52623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26B6F2D-604F-4529-B8D0-BEC5F5CF19EC}"/>
                </a:ext>
              </a:extLst>
            </p:cNvPr>
            <p:cNvSpPr/>
            <p:nvPr/>
          </p:nvSpPr>
          <p:spPr>
            <a:xfrm>
              <a:off x="3089709" y="2011680"/>
              <a:ext cx="1087655" cy="4427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1172261" rtl="0" eaLnBrk="1" latinLnBrk="0" hangingPunct="1">
                <a:defRPr sz="2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86130" algn="l" defTabSz="1172261" rtl="0" eaLnBrk="1" latinLnBrk="0" hangingPunct="1">
                <a:defRPr sz="2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72261" algn="l" defTabSz="1172261" rtl="0" eaLnBrk="1" latinLnBrk="0" hangingPunct="1">
                <a:defRPr sz="2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758391" algn="l" defTabSz="1172261" rtl="0" eaLnBrk="1" latinLnBrk="0" hangingPunct="1">
                <a:defRPr sz="2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344522" algn="l" defTabSz="1172261" rtl="0" eaLnBrk="1" latinLnBrk="0" hangingPunct="1">
                <a:defRPr sz="2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930652" algn="l" defTabSz="1172261" rtl="0" eaLnBrk="1" latinLnBrk="0" hangingPunct="1">
                <a:defRPr sz="2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516782" algn="l" defTabSz="1172261" rtl="0" eaLnBrk="1" latinLnBrk="0" hangingPunct="1">
                <a:defRPr sz="2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102913" algn="l" defTabSz="1172261" rtl="0" eaLnBrk="1" latinLnBrk="0" hangingPunct="1">
                <a:defRPr sz="2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689043" algn="l" defTabSz="1172261" rtl="0" eaLnBrk="1" latinLnBrk="0" hangingPunct="1">
                <a:defRPr sz="2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CA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1765827-A0D7-4563-AE81-928483147081}"/>
                </a:ext>
              </a:extLst>
            </p:cNvPr>
            <p:cNvSpPr/>
            <p:nvPr/>
          </p:nvSpPr>
          <p:spPr>
            <a:xfrm>
              <a:off x="5825575" y="1928211"/>
              <a:ext cx="1087655" cy="2422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1172261" rtl="0" eaLnBrk="1" latinLnBrk="0" hangingPunct="1">
                <a:defRPr sz="2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86130" algn="l" defTabSz="1172261" rtl="0" eaLnBrk="1" latinLnBrk="0" hangingPunct="1">
                <a:defRPr sz="2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72261" algn="l" defTabSz="1172261" rtl="0" eaLnBrk="1" latinLnBrk="0" hangingPunct="1">
                <a:defRPr sz="2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758391" algn="l" defTabSz="1172261" rtl="0" eaLnBrk="1" latinLnBrk="0" hangingPunct="1">
                <a:defRPr sz="2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344522" algn="l" defTabSz="1172261" rtl="0" eaLnBrk="1" latinLnBrk="0" hangingPunct="1">
                <a:defRPr sz="2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930652" algn="l" defTabSz="1172261" rtl="0" eaLnBrk="1" latinLnBrk="0" hangingPunct="1">
                <a:defRPr sz="2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516782" algn="l" defTabSz="1172261" rtl="0" eaLnBrk="1" latinLnBrk="0" hangingPunct="1">
                <a:defRPr sz="2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102913" algn="l" defTabSz="1172261" rtl="0" eaLnBrk="1" latinLnBrk="0" hangingPunct="1">
                <a:defRPr sz="2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689043" algn="l" defTabSz="1172261" rtl="0" eaLnBrk="1" latinLnBrk="0" hangingPunct="1">
                <a:defRPr sz="2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CA"/>
            </a:p>
          </p:txBody>
        </p:sp>
      </p:grpSp>
      <p:pic>
        <p:nvPicPr>
          <p:cNvPr id="12" name="Fivel logo">
            <a:extLst>
              <a:ext uri="{FF2B5EF4-FFF2-40B4-BE49-F238E27FC236}">
                <a16:creationId xmlns:a16="http://schemas.microsoft.com/office/drawing/2014/main" id="{D4D73290-A189-4845-A793-EE41F02AF1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8380" y="2053717"/>
            <a:ext cx="677434" cy="19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1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>
            <a:extLst>
              <a:ext uri="{FF2B5EF4-FFF2-40B4-BE49-F238E27FC236}">
                <a16:creationId xmlns:a16="http://schemas.microsoft.com/office/drawing/2014/main" id="{704F284B-7658-4364-B787-A85EB45305FE}"/>
              </a:ext>
            </a:extLst>
          </p:cNvPr>
          <p:cNvSpPr txBox="1">
            <a:spLocks/>
          </p:cNvSpPr>
          <p:nvPr/>
        </p:nvSpPr>
        <p:spPr>
          <a:xfrm>
            <a:off x="490002" y="-140150"/>
            <a:ext cx="10514013" cy="13271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CA" sz="4300" b="1" cap="all" dirty="0">
                <a:solidFill>
                  <a:srgbClr val="004B7D"/>
                </a:solidFill>
              </a:rPr>
              <a:t>Detailed Report</a:t>
            </a:r>
          </a:p>
        </p:txBody>
      </p:sp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53EE4170-05EA-4303-B964-B959FC198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306" y="1305963"/>
            <a:ext cx="8496528" cy="4865330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dist="88900" dir="2700000" algn="ctr" rotWithShape="0">
              <a:schemeClr val="tx1">
                <a:alpha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8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">
            <a:extLst>
              <a:ext uri="{FF2B5EF4-FFF2-40B4-BE49-F238E27FC236}">
                <a16:creationId xmlns:a16="http://schemas.microsoft.com/office/drawing/2014/main" id="{089BE533-D764-4846-B025-82BF725FC1D8}"/>
              </a:ext>
            </a:extLst>
          </p:cNvPr>
          <p:cNvSpPr txBox="1">
            <a:spLocks/>
          </p:cNvSpPr>
          <p:nvPr/>
        </p:nvSpPr>
        <p:spPr>
          <a:xfrm>
            <a:off x="274305" y="1891907"/>
            <a:ext cx="3168921" cy="430746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>
              <a:buNone/>
            </a:pPr>
            <a:r>
              <a:rPr lang="en-CA" sz="2400" dirty="0">
                <a:solidFill>
                  <a:schemeClr val="bg1"/>
                </a:solidFill>
              </a:rPr>
              <a:t>	</a:t>
            </a:r>
            <a:r>
              <a:rPr lang="en-CA" sz="2400" b="1" dirty="0">
                <a:solidFill>
                  <a:srgbClr val="004B7D"/>
                </a:solidFill>
              </a:rPr>
              <a:t>Fivel’s </a:t>
            </a:r>
            <a:r>
              <a:rPr lang="en-CA" sz="2400" b="1" i="1" dirty="0" err="1">
                <a:solidFill>
                  <a:srgbClr val="004B7D"/>
                </a:solidFill>
              </a:rPr>
              <a:t>GetIT</a:t>
            </a:r>
            <a:r>
              <a:rPr lang="en-CA" sz="2400" b="1" dirty="0">
                <a:solidFill>
                  <a:srgbClr val="004B7D"/>
                </a:solidFill>
              </a:rPr>
              <a:t> app, beacons and NFC tags </a:t>
            </a:r>
          </a:p>
          <a:p>
            <a:pPr marL="231775" indent="-231775">
              <a:lnSpc>
                <a:spcPct val="100000"/>
              </a:lnSpc>
              <a:spcBef>
                <a:spcPts val="0"/>
              </a:spcBef>
              <a:buNone/>
            </a:pPr>
            <a:endParaRPr lang="en-US" sz="800" dirty="0">
              <a:solidFill>
                <a:srgbClr val="004B7D"/>
              </a:solidFill>
            </a:endParaRPr>
          </a:p>
          <a:p>
            <a:pPr>
              <a:buClr>
                <a:srgbClr val="FF0000"/>
              </a:buClr>
            </a:pPr>
            <a:r>
              <a:rPr lang="en-CA" sz="2400" dirty="0">
                <a:solidFill>
                  <a:srgbClr val="004B7D"/>
                </a:solidFill>
              </a:rPr>
              <a:t>Enable users to access specific insights on their mobile devices</a:t>
            </a:r>
            <a:endParaRPr lang="en-US" sz="2400" dirty="0">
              <a:solidFill>
                <a:srgbClr val="004B7D"/>
              </a:solidFill>
            </a:endParaRPr>
          </a:p>
          <a:p>
            <a:pPr>
              <a:buClr>
                <a:srgbClr val="FF0000"/>
              </a:buClr>
            </a:pPr>
            <a:r>
              <a:rPr lang="en-CA" sz="2400" dirty="0">
                <a:solidFill>
                  <a:srgbClr val="004B7D"/>
                </a:solidFill>
              </a:rPr>
              <a:t>Provides information to the user exactly when it’s needed</a:t>
            </a:r>
            <a:endParaRPr lang="en-US" sz="2400" dirty="0">
              <a:solidFill>
                <a:srgbClr val="004B7D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CA" sz="2400" dirty="0"/>
          </a:p>
        </p:txBody>
      </p:sp>
      <p:sp>
        <p:nvSpPr>
          <p:cNvPr id="21" name="Dark blue panel">
            <a:extLst>
              <a:ext uri="{FF2B5EF4-FFF2-40B4-BE49-F238E27FC236}">
                <a16:creationId xmlns:a16="http://schemas.microsoft.com/office/drawing/2014/main" id="{F13C8AF6-EB25-45CB-A285-708CCA23D947}"/>
              </a:ext>
            </a:extLst>
          </p:cNvPr>
          <p:cNvSpPr txBox="1">
            <a:spLocks/>
          </p:cNvSpPr>
          <p:nvPr/>
        </p:nvSpPr>
        <p:spPr>
          <a:xfrm>
            <a:off x="4063384" y="0"/>
            <a:ext cx="4900246" cy="6859588"/>
          </a:xfrm>
          <a:prstGeom prst="rect">
            <a:avLst/>
          </a:prstGeom>
          <a:solidFill>
            <a:srgbClr val="004778">
              <a:alpha val="85000"/>
            </a:srgbClr>
          </a:solidFill>
          <a:effectLst/>
        </p:spPr>
        <p:txBody>
          <a:bodyPr vert="horz" wrap="none" lIns="731520" tIns="1005840" rIns="479556" bIns="182880" spcCol="0" rtlCol="0" anchor="ctr" anchorCtr="0">
            <a:noAutofit/>
          </a:bodyPr>
          <a:lstStyle>
            <a:lvl1pPr algn="ctr" defTabSz="816696" rtl="0" eaLnBrk="1" latinLnBrk="0" hangingPunct="1">
              <a:spcBef>
                <a:spcPct val="0"/>
              </a:spcBef>
              <a:buNone/>
              <a:defRPr sz="7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>
              <a:lnSpc>
                <a:spcPct val="80000"/>
              </a:lnSpc>
            </a:pP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League Gothic Regular"/>
            </a:endParaRPr>
          </a:p>
        </p:txBody>
      </p:sp>
      <p:pic>
        <p:nvPicPr>
          <p:cNvPr id="6" name="printer">
            <a:extLst>
              <a:ext uri="{FF2B5EF4-FFF2-40B4-BE49-F238E27FC236}">
                <a16:creationId xmlns:a16="http://schemas.microsoft.com/office/drawing/2014/main" id="{A012BD01-B6CD-4B34-9206-FBE178C870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9664" y="672556"/>
            <a:ext cx="4687687" cy="6013919"/>
          </a:xfrm>
          <a:prstGeom prst="rect">
            <a:avLst/>
          </a:prstGeom>
        </p:spPr>
      </p:pic>
      <p:grpSp>
        <p:nvGrpSpPr>
          <p:cNvPr id="28" name="signal-from tag">
            <a:extLst>
              <a:ext uri="{FF2B5EF4-FFF2-40B4-BE49-F238E27FC236}">
                <a16:creationId xmlns:a16="http://schemas.microsoft.com/office/drawing/2014/main" id="{E460D7ED-8EDA-4E0D-B0BE-992DCC8B9B99}"/>
              </a:ext>
            </a:extLst>
          </p:cNvPr>
          <p:cNvGrpSpPr/>
          <p:nvPr/>
        </p:nvGrpSpPr>
        <p:grpSpPr>
          <a:xfrm rot="4350402">
            <a:off x="6031884" y="1484325"/>
            <a:ext cx="2299229" cy="2299229"/>
            <a:chOff x="5596459" y="1204462"/>
            <a:chExt cx="3207109" cy="320710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C800117-6FE9-4973-A91F-262A010C100B}"/>
                </a:ext>
              </a:extLst>
            </p:cNvPr>
            <p:cNvSpPr/>
            <p:nvPr/>
          </p:nvSpPr>
          <p:spPr>
            <a:xfrm>
              <a:off x="5691948" y="1635258"/>
              <a:ext cx="3014743" cy="861140"/>
            </a:xfrm>
            <a:custGeom>
              <a:avLst/>
              <a:gdLst>
                <a:gd name="connsiteX0" fmla="*/ 1366692 w 3014742"/>
                <a:gd name="connsiteY0" fmla="*/ 9850 h 861140"/>
                <a:gd name="connsiteX1" fmla="*/ 2972971 w 3014742"/>
                <a:gd name="connsiteY1" fmla="*/ 600745 h 861140"/>
                <a:gd name="connsiteX2" fmla="*/ 2962796 w 3014742"/>
                <a:gd name="connsiteY2" fmla="*/ 807864 h 861140"/>
                <a:gd name="connsiteX3" fmla="*/ 2748225 w 3014742"/>
                <a:gd name="connsiteY3" fmla="*/ 810595 h 861140"/>
                <a:gd name="connsiteX4" fmla="*/ 1387193 w 3014742"/>
                <a:gd name="connsiteY4" fmla="*/ 316177 h 861140"/>
                <a:gd name="connsiteX5" fmla="*/ 275249 w 3014742"/>
                <a:gd name="connsiteY5" fmla="*/ 805209 h 861140"/>
                <a:gd name="connsiteX6" fmla="*/ 175447 w 3014742"/>
                <a:gd name="connsiteY6" fmla="*/ 856695 h 861140"/>
                <a:gd name="connsiteX7" fmla="*/ 7796 w 3014742"/>
                <a:gd name="connsiteY7" fmla="*/ 669714 h 861140"/>
                <a:gd name="connsiteX8" fmla="*/ 61191 w 3014742"/>
                <a:gd name="connsiteY8" fmla="*/ 583631 h 861140"/>
                <a:gd name="connsiteX9" fmla="*/ 1366692 w 3014742"/>
                <a:gd name="connsiteY9" fmla="*/ 9850 h 861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14742" h="861140">
                  <a:moveTo>
                    <a:pt x="1366692" y="9850"/>
                  </a:moveTo>
                  <a:cubicBezTo>
                    <a:pt x="1953598" y="-32418"/>
                    <a:pt x="2554092" y="187169"/>
                    <a:pt x="2972971" y="600745"/>
                  </a:cubicBezTo>
                  <a:cubicBezTo>
                    <a:pt x="3027857" y="657246"/>
                    <a:pt x="3020700" y="756084"/>
                    <a:pt x="2962796" y="807864"/>
                  </a:cubicBezTo>
                  <a:cubicBezTo>
                    <a:pt x="2909613" y="870559"/>
                    <a:pt x="2803110" y="871667"/>
                    <a:pt x="2748225" y="810595"/>
                  </a:cubicBezTo>
                  <a:cubicBezTo>
                    <a:pt x="2389892" y="465618"/>
                    <a:pt x="1883965" y="279075"/>
                    <a:pt x="1387193" y="316177"/>
                  </a:cubicBezTo>
                  <a:cubicBezTo>
                    <a:pt x="974500" y="342728"/>
                    <a:pt x="574714" y="520492"/>
                    <a:pt x="275249" y="805209"/>
                  </a:cubicBezTo>
                  <a:cubicBezTo>
                    <a:pt x="248617" y="832430"/>
                    <a:pt x="214609" y="854779"/>
                    <a:pt x="175447" y="856695"/>
                  </a:cubicBezTo>
                  <a:cubicBezTo>
                    <a:pt x="77347" y="868198"/>
                    <a:pt x="-13376" y="765671"/>
                    <a:pt x="7796" y="669714"/>
                  </a:cubicBezTo>
                  <a:cubicBezTo>
                    <a:pt x="13770" y="635267"/>
                    <a:pt x="35893" y="606574"/>
                    <a:pt x="61191" y="583631"/>
                  </a:cubicBezTo>
                  <a:cubicBezTo>
                    <a:pt x="411784" y="247947"/>
                    <a:pt x="882450" y="41786"/>
                    <a:pt x="1366692" y="9850"/>
                  </a:cubicBezTo>
                  <a:close/>
                </a:path>
              </a:pathLst>
            </a:custGeom>
            <a:solidFill>
              <a:srgbClr val="FFFFFF"/>
            </a:solidFill>
            <a:ln w="39688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BF95487-B60C-482A-8B5B-0CF8260CE384}"/>
                </a:ext>
              </a:extLst>
            </p:cNvPr>
            <p:cNvSpPr/>
            <p:nvPr/>
          </p:nvSpPr>
          <p:spPr>
            <a:xfrm>
              <a:off x="6082145" y="2207518"/>
              <a:ext cx="2234757" cy="707848"/>
            </a:xfrm>
            <a:custGeom>
              <a:avLst/>
              <a:gdLst>
                <a:gd name="connsiteX0" fmla="*/ 961966 w 2234756"/>
                <a:gd name="connsiteY0" fmla="*/ 13143 h 707848"/>
                <a:gd name="connsiteX1" fmla="*/ 2196713 w 2234756"/>
                <a:gd name="connsiteY1" fmla="*/ 451278 h 707848"/>
                <a:gd name="connsiteX2" fmla="*/ 2184991 w 2234756"/>
                <a:gd name="connsiteY2" fmla="*/ 651985 h 707848"/>
                <a:gd name="connsiteX3" fmla="*/ 1975949 w 2234756"/>
                <a:gd name="connsiteY3" fmla="*/ 664660 h 707848"/>
                <a:gd name="connsiteX4" fmla="*/ 1211204 w 2234756"/>
                <a:gd name="connsiteY4" fmla="*/ 315407 h 707848"/>
                <a:gd name="connsiteX5" fmla="*/ 263078 w 2234756"/>
                <a:gd name="connsiteY5" fmla="*/ 662600 h 707848"/>
                <a:gd name="connsiteX6" fmla="*/ 48808 w 2234756"/>
                <a:gd name="connsiteY6" fmla="*/ 651904 h 707848"/>
                <a:gd name="connsiteX7" fmla="*/ 42020 w 2234756"/>
                <a:gd name="connsiteY7" fmla="*/ 449136 h 707848"/>
                <a:gd name="connsiteX8" fmla="*/ 961966 w 2234756"/>
                <a:gd name="connsiteY8" fmla="*/ 13143 h 707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34756" h="707848">
                  <a:moveTo>
                    <a:pt x="961966" y="13143"/>
                  </a:moveTo>
                  <a:cubicBezTo>
                    <a:pt x="1411611" y="-35763"/>
                    <a:pt x="1878519" y="129978"/>
                    <a:pt x="2196713" y="451278"/>
                  </a:cubicBezTo>
                  <a:cubicBezTo>
                    <a:pt x="2246427" y="508074"/>
                    <a:pt x="2240234" y="600944"/>
                    <a:pt x="2184991" y="651985"/>
                  </a:cubicBezTo>
                  <a:cubicBezTo>
                    <a:pt x="2134607" y="713647"/>
                    <a:pt x="2033045" y="720572"/>
                    <a:pt x="1975949" y="664660"/>
                  </a:cubicBezTo>
                  <a:cubicBezTo>
                    <a:pt x="1772223" y="463814"/>
                    <a:pt x="1496798" y="336284"/>
                    <a:pt x="1211204" y="315407"/>
                  </a:cubicBezTo>
                  <a:cubicBezTo>
                    <a:pt x="864374" y="286639"/>
                    <a:pt x="510030" y="418228"/>
                    <a:pt x="263078" y="662600"/>
                  </a:cubicBezTo>
                  <a:cubicBezTo>
                    <a:pt x="206132" y="722789"/>
                    <a:pt x="100061" y="715939"/>
                    <a:pt x="48808" y="651904"/>
                  </a:cubicBezTo>
                  <a:cubicBezTo>
                    <a:pt x="-6442" y="599761"/>
                    <a:pt x="-11013" y="504379"/>
                    <a:pt x="42020" y="449136"/>
                  </a:cubicBezTo>
                  <a:cubicBezTo>
                    <a:pt x="286761" y="204257"/>
                    <a:pt x="617723" y="48473"/>
                    <a:pt x="961966" y="13143"/>
                  </a:cubicBezTo>
                  <a:close/>
                </a:path>
              </a:pathLst>
            </a:custGeom>
            <a:solidFill>
              <a:srgbClr val="FFFFFF"/>
            </a:solidFill>
            <a:ln w="39688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7CCA2-C935-459F-BD28-4AA3F9D70A20}"/>
                </a:ext>
              </a:extLst>
            </p:cNvPr>
            <p:cNvSpPr/>
            <p:nvPr/>
          </p:nvSpPr>
          <p:spPr>
            <a:xfrm>
              <a:off x="6471646" y="2779451"/>
              <a:ext cx="1454771" cy="556059"/>
            </a:xfrm>
            <a:custGeom>
              <a:avLst/>
              <a:gdLst>
                <a:gd name="connsiteX0" fmla="*/ 638924 w 1454771"/>
                <a:gd name="connsiteY0" fmla="*/ 9092 h 556059"/>
                <a:gd name="connsiteX1" fmla="*/ 1413481 w 1454771"/>
                <a:gd name="connsiteY1" fmla="*/ 295068 h 556059"/>
                <a:gd name="connsiteX2" fmla="*/ 1404332 w 1454771"/>
                <a:gd name="connsiteY2" fmla="*/ 500271 h 556059"/>
                <a:gd name="connsiteX3" fmla="*/ 1192792 w 1454771"/>
                <a:gd name="connsiteY3" fmla="*/ 508387 h 556059"/>
                <a:gd name="connsiteX4" fmla="*/ 767706 w 1454771"/>
                <a:gd name="connsiteY4" fmla="*/ 313215 h 556059"/>
                <a:gd name="connsiteX5" fmla="*/ 274617 w 1454771"/>
                <a:gd name="connsiteY5" fmla="*/ 499163 h 556059"/>
                <a:gd name="connsiteX6" fmla="*/ 147894 w 1454771"/>
                <a:gd name="connsiteY6" fmla="*/ 550880 h 556059"/>
                <a:gd name="connsiteX7" fmla="*/ 35630 w 1454771"/>
                <a:gd name="connsiteY7" fmla="*/ 304511 h 556059"/>
                <a:gd name="connsiteX8" fmla="*/ 638924 w 1454771"/>
                <a:gd name="connsiteY8" fmla="*/ 9092 h 556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4771" h="556059">
                  <a:moveTo>
                    <a:pt x="638924" y="9092"/>
                  </a:moveTo>
                  <a:cubicBezTo>
                    <a:pt x="922677" y="-19081"/>
                    <a:pt x="1216030" y="89570"/>
                    <a:pt x="1413481" y="295068"/>
                  </a:cubicBezTo>
                  <a:cubicBezTo>
                    <a:pt x="1467546" y="351344"/>
                    <a:pt x="1461284" y="448197"/>
                    <a:pt x="1404332" y="500271"/>
                  </a:cubicBezTo>
                  <a:cubicBezTo>
                    <a:pt x="1352627" y="562678"/>
                    <a:pt x="1248992" y="566886"/>
                    <a:pt x="1192792" y="508387"/>
                  </a:cubicBezTo>
                  <a:cubicBezTo>
                    <a:pt x="1081492" y="394138"/>
                    <a:pt x="927323" y="321919"/>
                    <a:pt x="767706" y="313215"/>
                  </a:cubicBezTo>
                  <a:cubicBezTo>
                    <a:pt x="586555" y="300303"/>
                    <a:pt x="403256" y="371858"/>
                    <a:pt x="274617" y="499163"/>
                  </a:cubicBezTo>
                  <a:cubicBezTo>
                    <a:pt x="242975" y="534725"/>
                    <a:pt x="195986" y="556554"/>
                    <a:pt x="147894" y="550880"/>
                  </a:cubicBezTo>
                  <a:cubicBezTo>
                    <a:pt x="36225" y="543053"/>
                    <a:pt x="-41298" y="393981"/>
                    <a:pt x="35630" y="304511"/>
                  </a:cubicBezTo>
                  <a:cubicBezTo>
                    <a:pt x="190970" y="136040"/>
                    <a:pt x="411590" y="31666"/>
                    <a:pt x="638924" y="9092"/>
                  </a:cubicBezTo>
                  <a:close/>
                </a:path>
              </a:pathLst>
            </a:custGeom>
            <a:solidFill>
              <a:srgbClr val="FFFFFF"/>
            </a:solidFill>
            <a:ln w="39688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75903DA-2A6F-477E-A334-7E10548BE47C}"/>
                </a:ext>
              </a:extLst>
            </p:cNvPr>
            <p:cNvSpPr/>
            <p:nvPr/>
          </p:nvSpPr>
          <p:spPr>
            <a:xfrm>
              <a:off x="6864822" y="3310133"/>
              <a:ext cx="668774" cy="668774"/>
            </a:xfrm>
            <a:custGeom>
              <a:avLst/>
              <a:gdLst>
                <a:gd name="connsiteX0" fmla="*/ 289487 w 668773"/>
                <a:gd name="connsiteY0" fmla="*/ 8677 h 668773"/>
                <a:gd name="connsiteX1" fmla="*/ 663825 w 668773"/>
                <a:gd name="connsiteY1" fmla="*/ 314409 h 668773"/>
                <a:gd name="connsiteX2" fmla="*/ 337810 w 668773"/>
                <a:gd name="connsiteY2" fmla="*/ 664771 h 668773"/>
                <a:gd name="connsiteX3" fmla="*/ 7355 w 668773"/>
                <a:gd name="connsiteY3" fmla="*/ 371211 h 668773"/>
                <a:gd name="connsiteX4" fmla="*/ 289487 w 668773"/>
                <a:gd name="connsiteY4" fmla="*/ 8677 h 668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773" h="668773">
                  <a:moveTo>
                    <a:pt x="289487" y="8677"/>
                  </a:moveTo>
                  <a:cubicBezTo>
                    <a:pt x="472341" y="-22007"/>
                    <a:pt x="657920" y="128987"/>
                    <a:pt x="663825" y="314409"/>
                  </a:cubicBezTo>
                  <a:cubicBezTo>
                    <a:pt x="680789" y="496231"/>
                    <a:pt x="520283" y="668766"/>
                    <a:pt x="337810" y="664771"/>
                  </a:cubicBezTo>
                  <a:cubicBezTo>
                    <a:pt x="173766" y="670457"/>
                    <a:pt x="21739" y="534366"/>
                    <a:pt x="7355" y="371211"/>
                  </a:cubicBezTo>
                  <a:cubicBezTo>
                    <a:pt x="-16033" y="199935"/>
                    <a:pt x="117916" y="28446"/>
                    <a:pt x="289487" y="8677"/>
                  </a:cubicBezTo>
                  <a:close/>
                </a:path>
              </a:pathLst>
            </a:custGeom>
            <a:solidFill>
              <a:srgbClr val="FFFFFF"/>
            </a:solidFill>
            <a:ln w="39688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8" name="Title 6">
            <a:extLst>
              <a:ext uri="{FF2B5EF4-FFF2-40B4-BE49-F238E27FC236}">
                <a16:creationId xmlns:a16="http://schemas.microsoft.com/office/drawing/2014/main" id="{1D7A798D-FB00-4F7D-9709-64F52DDBC39F}"/>
              </a:ext>
            </a:extLst>
          </p:cNvPr>
          <p:cNvSpPr txBox="1">
            <a:spLocks/>
          </p:cNvSpPr>
          <p:nvPr/>
        </p:nvSpPr>
        <p:spPr>
          <a:xfrm>
            <a:off x="490002" y="430545"/>
            <a:ext cx="10514013" cy="13271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CA" sz="4300" b="1" dirty="0">
                <a:solidFill>
                  <a:srgbClr val="004B7D"/>
                </a:solidFill>
              </a:rPr>
              <a:t>LOCATION </a:t>
            </a:r>
          </a:p>
          <a:p>
            <a:pPr algn="l"/>
            <a:r>
              <a:rPr lang="en-CA" sz="4300" b="1" dirty="0">
                <a:solidFill>
                  <a:srgbClr val="004B7D"/>
                </a:solidFill>
              </a:rPr>
              <a:t>TAGS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54481A8-D86E-45B3-A554-62DD049A5BE0}"/>
              </a:ext>
            </a:extLst>
          </p:cNvPr>
          <p:cNvGrpSpPr/>
          <p:nvPr/>
        </p:nvGrpSpPr>
        <p:grpSpPr>
          <a:xfrm>
            <a:off x="8645341" y="-794"/>
            <a:ext cx="3781732" cy="6859588"/>
            <a:chOff x="8645341" y="-794"/>
            <a:chExt cx="3781732" cy="6859588"/>
          </a:xfrm>
        </p:grpSpPr>
        <p:sp>
          <p:nvSpPr>
            <p:cNvPr id="12" name="blank phone screen">
              <a:extLst>
                <a:ext uri="{FF2B5EF4-FFF2-40B4-BE49-F238E27FC236}">
                  <a16:creationId xmlns:a16="http://schemas.microsoft.com/office/drawing/2014/main" id="{07B70238-5B0B-4A82-A9D6-61DA6E82E71E}"/>
                </a:ext>
              </a:extLst>
            </p:cNvPr>
            <p:cNvSpPr/>
            <p:nvPr/>
          </p:nvSpPr>
          <p:spPr>
            <a:xfrm>
              <a:off x="9155572" y="1107689"/>
              <a:ext cx="2579427" cy="449861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GetIt Screencap">
              <a:extLst>
                <a:ext uri="{FF2B5EF4-FFF2-40B4-BE49-F238E27FC236}">
                  <a16:creationId xmlns:a16="http://schemas.microsoft.com/office/drawing/2014/main" id="{5ACD843C-5198-4418-BD1C-118F2BA11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43717" y="1197262"/>
              <a:ext cx="2417444" cy="4297680"/>
            </a:xfrm>
            <a:prstGeom prst="rect">
              <a:avLst/>
            </a:prstGeom>
          </p:spPr>
        </p:pic>
        <p:pic>
          <p:nvPicPr>
            <p:cNvPr id="15" name="GetIT app screen">
              <a:extLst>
                <a:ext uri="{FF2B5EF4-FFF2-40B4-BE49-F238E27FC236}">
                  <a16:creationId xmlns:a16="http://schemas.microsoft.com/office/drawing/2014/main" id="{4169CEA6-133C-4735-8010-8BFF12C9C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55571" y="1175930"/>
              <a:ext cx="2606040" cy="4328925"/>
            </a:xfrm>
            <a:prstGeom prst="rect">
              <a:avLst/>
            </a:prstGeom>
          </p:spPr>
        </p:pic>
        <p:pic>
          <p:nvPicPr>
            <p:cNvPr id="9" name="phone">
              <a:extLst>
                <a:ext uri="{FF2B5EF4-FFF2-40B4-BE49-F238E27FC236}">
                  <a16:creationId xmlns:a16="http://schemas.microsoft.com/office/drawing/2014/main" id="{569A207E-91C0-472A-BAB4-82E1B66B5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45341" y="-794"/>
              <a:ext cx="3781732" cy="6859588"/>
            </a:xfrm>
            <a:prstGeom prst="rect">
              <a:avLst/>
            </a:prstGeom>
          </p:spPr>
        </p:pic>
        <p:sp>
          <p:nvSpPr>
            <p:cNvPr id="37" name="insight highlight">
              <a:extLst>
                <a:ext uri="{FF2B5EF4-FFF2-40B4-BE49-F238E27FC236}">
                  <a16:creationId xmlns:a16="http://schemas.microsoft.com/office/drawing/2014/main" id="{69982A63-8DE9-4970-A5CB-2DE4D5EC9E9C}"/>
                </a:ext>
              </a:extLst>
            </p:cNvPr>
            <p:cNvSpPr/>
            <p:nvPr/>
          </p:nvSpPr>
          <p:spPr>
            <a:xfrm>
              <a:off x="9226886" y="1850416"/>
              <a:ext cx="2560320" cy="822960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2138AF1-6B97-49D7-A5D7-AE2E64DE3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76552" y="4358980"/>
              <a:ext cx="868680" cy="48535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AF0E12A-C21F-4EC9-98EF-FF2ADF317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76552" y="3573168"/>
              <a:ext cx="868680" cy="48535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DAF4244-C0FC-4D0D-8162-06DC1B9B3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76552" y="2790218"/>
              <a:ext cx="868680" cy="48535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F7CEB05-2397-40A8-A1D2-2C3ABD341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266545" y="4480335"/>
              <a:ext cx="468454" cy="490173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79539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CA9507-3A85-4291-BF8D-72F91CDD4F8B}"/>
              </a:ext>
            </a:extLst>
          </p:cNvPr>
          <p:cNvSpPr/>
          <p:nvPr/>
        </p:nvSpPr>
        <p:spPr>
          <a:xfrm>
            <a:off x="4233983" y="1673051"/>
            <a:ext cx="6682155" cy="3381548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innerShdw blurRad="63500" dist="127000" dir="2700000">
              <a:srgbClr val="004B7D">
                <a:alpha val="48000"/>
              </a:srgbClr>
            </a:innerShdw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Bullet points">
            <a:extLst>
              <a:ext uri="{FF2B5EF4-FFF2-40B4-BE49-F238E27FC236}">
                <a16:creationId xmlns:a16="http://schemas.microsoft.com/office/drawing/2014/main" id="{65F2CA73-898B-4D4B-B6A3-12699CB875C4}"/>
              </a:ext>
            </a:extLst>
          </p:cNvPr>
          <p:cNvSpPr txBox="1">
            <a:spLocks/>
          </p:cNvSpPr>
          <p:nvPr/>
        </p:nvSpPr>
        <p:spPr>
          <a:xfrm>
            <a:off x="280262" y="1891709"/>
            <a:ext cx="2996511" cy="44156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</a:pPr>
            <a:r>
              <a:rPr lang="en-CA" sz="2400" dirty="0">
                <a:solidFill>
                  <a:srgbClr val="004B7D"/>
                </a:solidFill>
              </a:rPr>
              <a:t>Accessible for a learner’s preference and time constraints</a:t>
            </a:r>
          </a:p>
          <a:p>
            <a:pPr>
              <a:buClr>
                <a:srgbClr val="FF0000"/>
              </a:buClr>
            </a:pPr>
            <a:r>
              <a:rPr lang="en-CA" sz="2400" dirty="0">
                <a:solidFill>
                  <a:srgbClr val="004B7D"/>
                </a:solidFill>
              </a:rPr>
              <a:t>Scalable for all devices based on screen size, platform, and orientation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08926414-003D-4074-BD40-15E3E72EA9BD}"/>
              </a:ext>
            </a:extLst>
          </p:cNvPr>
          <p:cNvSpPr txBox="1">
            <a:spLocks/>
          </p:cNvSpPr>
          <p:nvPr/>
        </p:nvSpPr>
        <p:spPr>
          <a:xfrm>
            <a:off x="480063" y="385143"/>
            <a:ext cx="10514013" cy="13271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CA" sz="4000" b="1" dirty="0">
                <a:solidFill>
                  <a:srgbClr val="004B7D"/>
                </a:solidFill>
              </a:rPr>
              <a:t>MOBILE </a:t>
            </a:r>
          </a:p>
          <a:p>
            <a:pPr algn="l"/>
            <a:r>
              <a:rPr lang="en-CA" sz="4000" b="1" dirty="0">
                <a:solidFill>
                  <a:srgbClr val="004B7D"/>
                </a:solidFill>
              </a:rPr>
              <a:t>ACCESS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0C3A669-FC16-45A5-8B0B-EC7A30CEC520}"/>
              </a:ext>
            </a:extLst>
          </p:cNvPr>
          <p:cNvGrpSpPr/>
          <p:nvPr/>
        </p:nvGrpSpPr>
        <p:grpSpPr>
          <a:xfrm>
            <a:off x="4103078" y="1588862"/>
            <a:ext cx="6682154" cy="3381547"/>
            <a:chOff x="4103078" y="1588862"/>
            <a:chExt cx="6682154" cy="3381547"/>
          </a:xfrm>
        </p:grpSpPr>
        <p:pic>
          <p:nvPicPr>
            <p:cNvPr id="4" name="phone">
              <a:extLst>
                <a:ext uri="{FF2B5EF4-FFF2-40B4-BE49-F238E27FC236}">
                  <a16:creationId xmlns:a16="http://schemas.microsoft.com/office/drawing/2014/main" id="{297CEEDA-9978-4028-8467-8CEEC22839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5753381" y="-61441"/>
              <a:ext cx="3381547" cy="6682154"/>
            </a:xfrm>
            <a:prstGeom prst="rect">
              <a:avLst/>
            </a:prstGeom>
            <a:ln>
              <a:noFill/>
            </a:ln>
            <a:effectLst>
              <a:outerShdw blurRad="63500" dist="76200" dir="5400000" algn="ctr" rotWithShape="0">
                <a:schemeClr val="tx1">
                  <a:alpha val="50000"/>
                </a:scheme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2151B55-DFC7-49D0-9E4E-6AB2264DEF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" r="642" b="1330"/>
            <a:stretch/>
          </p:blipFill>
          <p:spPr>
            <a:xfrm>
              <a:off x="4885014" y="1774265"/>
              <a:ext cx="5350687" cy="2984583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72897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descr="A picture containing person, indoor, man, woman&#10;&#10;Description generated with very high confidence">
            <a:extLst>
              <a:ext uri="{FF2B5EF4-FFF2-40B4-BE49-F238E27FC236}">
                <a16:creationId xmlns:a16="http://schemas.microsoft.com/office/drawing/2014/main" id="{4B1E92FF-9744-4A20-8A96-0D6F20911C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brightnessContrast bright="-20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7"/>
          <a:stretch/>
        </p:blipFill>
        <p:spPr>
          <a:xfrm>
            <a:off x="-1" y="0"/>
            <a:ext cx="12190414" cy="6859588"/>
          </a:xfrm>
          <a:prstGeom prst="rect">
            <a:avLst/>
          </a:prstGeom>
        </p:spPr>
      </p:pic>
      <p:sp>
        <p:nvSpPr>
          <p:cNvPr id="9" name="Blue2 overlay" hidden="1">
            <a:extLst>
              <a:ext uri="{FF2B5EF4-FFF2-40B4-BE49-F238E27FC236}">
                <a16:creationId xmlns:a16="http://schemas.microsoft.com/office/drawing/2014/main" id="{DF4B7575-B8A5-47F9-9BA8-518524DB231B}"/>
              </a:ext>
            </a:extLst>
          </p:cNvPr>
          <p:cNvSpPr>
            <a:spLocks/>
          </p:cNvSpPr>
          <p:nvPr/>
        </p:nvSpPr>
        <p:spPr bwMode="auto">
          <a:xfrm>
            <a:off x="0" y="-15653"/>
            <a:ext cx="12182822" cy="689709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3679A9">
              <a:alpha val="30000"/>
            </a:srgbClr>
          </a:solidFill>
          <a:ln>
            <a:noFill/>
          </a:ln>
          <a:effectLst/>
          <a:extLst/>
        </p:spPr>
        <p:txBody>
          <a:bodyPr lIns="45713" tIns="45713" rIns="45713" bIns="45713" anchor="ctr"/>
          <a:lstStyle/>
          <a:p>
            <a:endParaRPr lang="es-ES" sz="2300" dirty="0">
              <a:solidFill>
                <a:prstClr val="white"/>
              </a:solidFill>
              <a:latin typeface="Roboto Light"/>
              <a:cs typeface="Lato" charset="0"/>
            </a:endParaRPr>
          </a:p>
        </p:txBody>
      </p:sp>
      <p:sp>
        <p:nvSpPr>
          <p:cNvPr id="14" name="Dark blue panel" hidden="1">
            <a:extLst>
              <a:ext uri="{FF2B5EF4-FFF2-40B4-BE49-F238E27FC236}">
                <a16:creationId xmlns:a16="http://schemas.microsoft.com/office/drawing/2014/main" id="{0F3DC102-2602-486E-9D91-46A9A83DF271}"/>
              </a:ext>
            </a:extLst>
          </p:cNvPr>
          <p:cNvSpPr txBox="1">
            <a:spLocks/>
          </p:cNvSpPr>
          <p:nvPr/>
        </p:nvSpPr>
        <p:spPr>
          <a:xfrm>
            <a:off x="656496" y="0"/>
            <a:ext cx="4900246" cy="6859588"/>
          </a:xfrm>
          <a:prstGeom prst="rect">
            <a:avLst/>
          </a:prstGeom>
          <a:solidFill>
            <a:srgbClr val="004778">
              <a:alpha val="85000"/>
            </a:srgbClr>
          </a:solidFill>
          <a:effectLst/>
        </p:spPr>
        <p:txBody>
          <a:bodyPr vert="horz" wrap="none" lIns="731520" tIns="1005840" rIns="479556" bIns="182880" spcCol="0" rtlCol="0" anchor="ctr" anchorCtr="0">
            <a:noAutofit/>
          </a:bodyPr>
          <a:lstStyle>
            <a:lvl1pPr algn="ctr" defTabSz="816696" rtl="0" eaLnBrk="1" latinLnBrk="0" hangingPunct="1">
              <a:spcBef>
                <a:spcPct val="0"/>
              </a:spcBef>
              <a:buNone/>
              <a:defRPr sz="7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>
              <a:lnSpc>
                <a:spcPct val="80000"/>
              </a:lnSpc>
            </a:pP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League Gothic Regular"/>
            </a:endParaRPr>
          </a:p>
        </p:txBody>
      </p:sp>
      <p:sp>
        <p:nvSpPr>
          <p:cNvPr id="15" name="Red overlay" hidden="1">
            <a:extLst>
              <a:ext uri="{FF2B5EF4-FFF2-40B4-BE49-F238E27FC236}">
                <a16:creationId xmlns:a16="http://schemas.microsoft.com/office/drawing/2014/main" id="{F7BAEB5B-DB6E-4E00-9AC2-7A028E76A5C5}"/>
              </a:ext>
            </a:extLst>
          </p:cNvPr>
          <p:cNvSpPr>
            <a:spLocks/>
          </p:cNvSpPr>
          <p:nvPr/>
        </p:nvSpPr>
        <p:spPr bwMode="auto">
          <a:xfrm>
            <a:off x="3002" y="14146"/>
            <a:ext cx="12184408" cy="572491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C11D03">
              <a:alpha val="10000"/>
            </a:srgbClr>
          </a:solidFill>
          <a:ln>
            <a:noFill/>
          </a:ln>
          <a:effectLst/>
          <a:extLst/>
        </p:spPr>
        <p:txBody>
          <a:bodyPr lIns="45719" tIns="45719" rIns="45719" bIns="45719" anchor="ctr"/>
          <a:lstStyle/>
          <a:p>
            <a:endParaRPr lang="es-ES" dirty="0">
              <a:solidFill>
                <a:prstClr val="white"/>
              </a:solidFill>
              <a:latin typeface="Roboto Light"/>
              <a:cs typeface="Lato" charset="0"/>
            </a:endParaRPr>
          </a:p>
        </p:txBody>
      </p:sp>
      <p:sp>
        <p:nvSpPr>
          <p:cNvPr id="11" name="Blue overlay">
            <a:extLst>
              <a:ext uri="{FF2B5EF4-FFF2-40B4-BE49-F238E27FC236}">
                <a16:creationId xmlns:a16="http://schemas.microsoft.com/office/drawing/2014/main" id="{573ED08B-A07C-469A-864C-7CE5CCBBF20C}"/>
              </a:ext>
            </a:extLst>
          </p:cNvPr>
          <p:cNvSpPr>
            <a:spLocks/>
          </p:cNvSpPr>
          <p:nvPr/>
        </p:nvSpPr>
        <p:spPr bwMode="auto">
          <a:xfrm>
            <a:off x="1" y="-15653"/>
            <a:ext cx="12182822" cy="691209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gradFill flip="none" rotWithShape="1">
            <a:gsLst>
              <a:gs pos="0">
                <a:srgbClr val="3679A9">
                  <a:alpha val="10000"/>
                </a:srgbClr>
              </a:gs>
              <a:gs pos="53000">
                <a:srgbClr val="3679A9">
                  <a:alpha val="50000"/>
                </a:srgbClr>
              </a:gs>
              <a:gs pos="100000">
                <a:srgbClr val="3679A9"/>
              </a:gs>
            </a:gsLst>
            <a:lin ang="10800000" scaled="1"/>
            <a:tileRect/>
          </a:gradFill>
          <a:ln>
            <a:noFill/>
          </a:ln>
          <a:effectLst/>
          <a:extLst/>
        </p:spPr>
        <p:txBody>
          <a:bodyPr lIns="45713" tIns="45713" rIns="45713" bIns="45713" anchor="ctr"/>
          <a:lstStyle/>
          <a:p>
            <a:endParaRPr lang="es-ES" sz="2300" dirty="0">
              <a:solidFill>
                <a:prstClr val="white"/>
              </a:solidFill>
              <a:latin typeface="Roboto Light"/>
              <a:cs typeface="Lato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4CC863-6F5F-4492-9A8B-94B8AFE37DEB}"/>
              </a:ext>
            </a:extLst>
          </p:cNvPr>
          <p:cNvSpPr txBox="1"/>
          <p:nvPr/>
        </p:nvSpPr>
        <p:spPr>
          <a:xfrm>
            <a:off x="956898" y="797434"/>
            <a:ext cx="44494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 </a:t>
            </a:r>
          </a:p>
          <a:p>
            <a:r>
              <a:rPr lang="en-CA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an event. </a:t>
            </a:r>
          </a:p>
          <a:p>
            <a:endParaRPr lang="en-CA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CA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USER ADOPTION </a:t>
            </a:r>
          </a:p>
          <a:p>
            <a:r>
              <a:rPr lang="en-CA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an outcome.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0CB82C-443E-4C26-8764-71DC26242061}"/>
              </a:ext>
            </a:extLst>
          </p:cNvPr>
          <p:cNvSpPr/>
          <p:nvPr/>
        </p:nvSpPr>
        <p:spPr>
          <a:xfrm>
            <a:off x="-27670" y="5739063"/>
            <a:ext cx="12219670" cy="1158036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Fivel logo">
            <a:extLst>
              <a:ext uri="{FF2B5EF4-FFF2-40B4-BE49-F238E27FC236}">
                <a16:creationId xmlns:a16="http://schemas.microsoft.com/office/drawing/2014/main" id="{6D6A6D43-3539-489A-9745-A00EAE2AB7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069" y="6059708"/>
            <a:ext cx="1828800" cy="52429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A06EBF0-CA20-4FC7-87B5-74498A091C5E}"/>
              </a:ext>
            </a:extLst>
          </p:cNvPr>
          <p:cNvSpPr/>
          <p:nvPr/>
        </p:nvSpPr>
        <p:spPr>
          <a:xfrm>
            <a:off x="-20401" y="5734471"/>
            <a:ext cx="12252960" cy="496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2531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D95C68B-5730-4B2B-B6A5-935CEB7452E0}"/>
              </a:ext>
            </a:extLst>
          </p:cNvPr>
          <p:cNvSpPr/>
          <p:nvPr/>
        </p:nvSpPr>
        <p:spPr>
          <a:xfrm>
            <a:off x="251796" y="525843"/>
            <a:ext cx="2610678" cy="132283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200" b="1" dirty="0">
                <a:solidFill>
                  <a:srgbClr val="004B7D"/>
                </a:solidFill>
              </a:rPr>
              <a:t>Adoption Program Introduction </a:t>
            </a:r>
            <a:br>
              <a:rPr lang="en-CA" sz="2000" dirty="0">
                <a:solidFill>
                  <a:srgbClr val="004B7D"/>
                </a:solidFill>
              </a:rPr>
            </a:br>
            <a:r>
              <a:rPr lang="en-CA" sz="1600" dirty="0">
                <a:solidFill>
                  <a:srgbClr val="004B7D"/>
                </a:solidFill>
              </a:rPr>
              <a:t>Internal client email </a:t>
            </a:r>
            <a:br>
              <a:rPr lang="en-CA" sz="1600" dirty="0">
                <a:solidFill>
                  <a:srgbClr val="004B7D"/>
                </a:solidFill>
              </a:rPr>
            </a:br>
            <a:r>
              <a:rPr lang="en-CA" sz="1600" dirty="0">
                <a:solidFill>
                  <a:srgbClr val="004B7D"/>
                </a:solidFill>
              </a:rPr>
              <a:t>to employees</a:t>
            </a:r>
          </a:p>
        </p:txBody>
      </p:sp>
      <p:sp>
        <p:nvSpPr>
          <p:cNvPr id="31" name="Title 6">
            <a:extLst>
              <a:ext uri="{FF2B5EF4-FFF2-40B4-BE49-F238E27FC236}">
                <a16:creationId xmlns:a16="http://schemas.microsoft.com/office/drawing/2014/main" id="{30F31D4C-F038-43E0-B58A-EC137906CBAA}"/>
              </a:ext>
            </a:extLst>
          </p:cNvPr>
          <p:cNvSpPr txBox="1">
            <a:spLocks/>
          </p:cNvSpPr>
          <p:nvPr/>
        </p:nvSpPr>
        <p:spPr>
          <a:xfrm>
            <a:off x="490192" y="4623285"/>
            <a:ext cx="5854751" cy="13271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CA" sz="4300" b="1" dirty="0">
                <a:solidFill>
                  <a:srgbClr val="004B7D"/>
                </a:solidFill>
              </a:rPr>
              <a:t>ADOPTION PROGRAM</a:t>
            </a:r>
          </a:p>
          <a:p>
            <a:pPr algn="l"/>
            <a:r>
              <a:rPr lang="en-CA" sz="4300" b="1" dirty="0">
                <a:solidFill>
                  <a:srgbClr val="004B7D"/>
                </a:solidFill>
              </a:rPr>
              <a:t>PROCESS</a:t>
            </a:r>
          </a:p>
        </p:txBody>
      </p:sp>
    </p:spTree>
    <p:extLst>
      <p:ext uri="{BB962C8B-B14F-4D97-AF65-F5344CB8AC3E}">
        <p14:creationId xmlns:p14="http://schemas.microsoft.com/office/powerpoint/2010/main" val="678638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D95C68B-5730-4B2B-B6A5-935CEB7452E0}"/>
              </a:ext>
            </a:extLst>
          </p:cNvPr>
          <p:cNvSpPr/>
          <p:nvPr/>
        </p:nvSpPr>
        <p:spPr>
          <a:xfrm>
            <a:off x="251796" y="525843"/>
            <a:ext cx="2610678" cy="132283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200" b="1" dirty="0">
                <a:solidFill>
                  <a:srgbClr val="004B7D"/>
                </a:solidFill>
              </a:rPr>
              <a:t>Adoption Program Introduction </a:t>
            </a:r>
            <a:br>
              <a:rPr lang="en-CA" sz="2000" dirty="0">
                <a:solidFill>
                  <a:srgbClr val="004B7D"/>
                </a:solidFill>
              </a:rPr>
            </a:br>
            <a:r>
              <a:rPr lang="en-CA" sz="1600" dirty="0">
                <a:solidFill>
                  <a:srgbClr val="004B7D"/>
                </a:solidFill>
              </a:rPr>
              <a:t>Internal client email </a:t>
            </a:r>
            <a:br>
              <a:rPr lang="en-CA" sz="1600" dirty="0">
                <a:solidFill>
                  <a:srgbClr val="004B7D"/>
                </a:solidFill>
              </a:rPr>
            </a:br>
            <a:r>
              <a:rPr lang="en-CA" sz="1600" dirty="0">
                <a:solidFill>
                  <a:srgbClr val="004B7D"/>
                </a:solidFill>
              </a:rPr>
              <a:t>to employees</a:t>
            </a:r>
          </a:p>
        </p:txBody>
      </p:sp>
      <p:sp>
        <p:nvSpPr>
          <p:cNvPr id="10" name="Arrow: Bent 9">
            <a:extLst>
              <a:ext uri="{FF2B5EF4-FFF2-40B4-BE49-F238E27FC236}">
                <a16:creationId xmlns:a16="http://schemas.microsoft.com/office/drawing/2014/main" id="{5EAD14B4-4BA6-4A22-9190-BC87B018196A}"/>
              </a:ext>
            </a:extLst>
          </p:cNvPr>
          <p:cNvSpPr/>
          <p:nvPr/>
        </p:nvSpPr>
        <p:spPr>
          <a:xfrm flipV="1">
            <a:off x="1361660" y="1848677"/>
            <a:ext cx="1080055" cy="447261"/>
          </a:xfrm>
          <a:prstGeom prst="bentArrow">
            <a:avLst/>
          </a:prstGeom>
          <a:solidFill>
            <a:srgbClr val="004778"/>
          </a:solidFill>
          <a:ln>
            <a:solidFill>
              <a:srgbClr val="004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1A185EE-AF8B-4419-8C7F-32BF02BC1244}"/>
              </a:ext>
            </a:extLst>
          </p:cNvPr>
          <p:cNvSpPr/>
          <p:nvPr/>
        </p:nvSpPr>
        <p:spPr>
          <a:xfrm>
            <a:off x="2441715" y="1546261"/>
            <a:ext cx="2610678" cy="132283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200" b="1" dirty="0">
                <a:solidFill>
                  <a:srgbClr val="004B7D"/>
                </a:solidFill>
              </a:rPr>
              <a:t>Executive Endorsement Video</a:t>
            </a:r>
            <a:br>
              <a:rPr lang="en-CA" sz="2000" dirty="0">
                <a:solidFill>
                  <a:srgbClr val="004B7D"/>
                </a:solidFill>
              </a:rPr>
            </a:br>
            <a:r>
              <a:rPr lang="en-CA" sz="1600" dirty="0">
                <a:solidFill>
                  <a:srgbClr val="004B7D"/>
                </a:solidFill>
              </a:rPr>
              <a:t>(optional)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A4449B25-B39E-4754-9EA0-5C37FE916FF7}"/>
              </a:ext>
            </a:extLst>
          </p:cNvPr>
          <p:cNvSpPr txBox="1">
            <a:spLocks/>
          </p:cNvSpPr>
          <p:nvPr/>
        </p:nvSpPr>
        <p:spPr>
          <a:xfrm>
            <a:off x="490192" y="4623285"/>
            <a:ext cx="5854751" cy="13271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CA" sz="4300" b="1" dirty="0">
                <a:solidFill>
                  <a:srgbClr val="004B7D"/>
                </a:solidFill>
              </a:rPr>
              <a:t>ADOPTION PROGRAM</a:t>
            </a:r>
          </a:p>
          <a:p>
            <a:pPr algn="l"/>
            <a:r>
              <a:rPr lang="en-CA" sz="4300" b="1" dirty="0">
                <a:solidFill>
                  <a:srgbClr val="004B7D"/>
                </a:solidFill>
              </a:rPr>
              <a:t>PROCESS</a:t>
            </a:r>
          </a:p>
        </p:txBody>
      </p:sp>
    </p:spTree>
    <p:extLst>
      <p:ext uri="{BB962C8B-B14F-4D97-AF65-F5344CB8AC3E}">
        <p14:creationId xmlns:p14="http://schemas.microsoft.com/office/powerpoint/2010/main" val="1366895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D95C68B-5730-4B2B-B6A5-935CEB7452E0}"/>
              </a:ext>
            </a:extLst>
          </p:cNvPr>
          <p:cNvSpPr/>
          <p:nvPr/>
        </p:nvSpPr>
        <p:spPr>
          <a:xfrm>
            <a:off x="251796" y="525843"/>
            <a:ext cx="2610678" cy="132283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200" b="1" dirty="0">
                <a:solidFill>
                  <a:srgbClr val="004B7D"/>
                </a:solidFill>
              </a:rPr>
              <a:t>Adoption Program Introduction </a:t>
            </a:r>
            <a:br>
              <a:rPr lang="en-CA" sz="2000" dirty="0">
                <a:solidFill>
                  <a:srgbClr val="004B7D"/>
                </a:solidFill>
              </a:rPr>
            </a:br>
            <a:r>
              <a:rPr lang="en-CA" sz="1600" dirty="0">
                <a:solidFill>
                  <a:srgbClr val="004B7D"/>
                </a:solidFill>
              </a:rPr>
              <a:t>Internal client email </a:t>
            </a:r>
            <a:br>
              <a:rPr lang="en-CA" sz="1600" dirty="0">
                <a:solidFill>
                  <a:srgbClr val="004B7D"/>
                </a:solidFill>
              </a:rPr>
            </a:br>
            <a:r>
              <a:rPr lang="en-CA" sz="1600" dirty="0">
                <a:solidFill>
                  <a:srgbClr val="004B7D"/>
                </a:solidFill>
              </a:rPr>
              <a:t>to employees</a:t>
            </a:r>
          </a:p>
        </p:txBody>
      </p:sp>
      <p:sp>
        <p:nvSpPr>
          <p:cNvPr id="10" name="Arrow: Bent 9">
            <a:extLst>
              <a:ext uri="{FF2B5EF4-FFF2-40B4-BE49-F238E27FC236}">
                <a16:creationId xmlns:a16="http://schemas.microsoft.com/office/drawing/2014/main" id="{5EAD14B4-4BA6-4A22-9190-BC87B018196A}"/>
              </a:ext>
            </a:extLst>
          </p:cNvPr>
          <p:cNvSpPr/>
          <p:nvPr/>
        </p:nvSpPr>
        <p:spPr>
          <a:xfrm flipV="1">
            <a:off x="1361660" y="1848677"/>
            <a:ext cx="1080055" cy="447261"/>
          </a:xfrm>
          <a:prstGeom prst="bentArrow">
            <a:avLst/>
          </a:prstGeom>
          <a:solidFill>
            <a:srgbClr val="004778"/>
          </a:solidFill>
          <a:ln>
            <a:solidFill>
              <a:srgbClr val="004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7" name="Arrow: Bent 16">
            <a:extLst>
              <a:ext uri="{FF2B5EF4-FFF2-40B4-BE49-F238E27FC236}">
                <a16:creationId xmlns:a16="http://schemas.microsoft.com/office/drawing/2014/main" id="{B118DA47-00FC-4EE4-8E0D-EE67E9BDB3AB}"/>
              </a:ext>
            </a:extLst>
          </p:cNvPr>
          <p:cNvSpPr/>
          <p:nvPr/>
        </p:nvSpPr>
        <p:spPr>
          <a:xfrm flipV="1">
            <a:off x="3568148" y="2882347"/>
            <a:ext cx="1078992" cy="447261"/>
          </a:xfrm>
          <a:prstGeom prst="bentArrow">
            <a:avLst/>
          </a:prstGeom>
          <a:solidFill>
            <a:srgbClr val="004778"/>
          </a:solidFill>
          <a:ln>
            <a:solidFill>
              <a:srgbClr val="004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1A185EE-AF8B-4419-8C7F-32BF02BC1244}"/>
              </a:ext>
            </a:extLst>
          </p:cNvPr>
          <p:cNvSpPr/>
          <p:nvPr/>
        </p:nvSpPr>
        <p:spPr>
          <a:xfrm>
            <a:off x="2441715" y="1546261"/>
            <a:ext cx="2610678" cy="132283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200" b="1" dirty="0">
                <a:solidFill>
                  <a:srgbClr val="004B7D"/>
                </a:solidFill>
              </a:rPr>
              <a:t>Executive Endorsement Video</a:t>
            </a:r>
            <a:br>
              <a:rPr lang="en-CA" sz="2000" dirty="0">
                <a:solidFill>
                  <a:srgbClr val="004B7D"/>
                </a:solidFill>
              </a:rPr>
            </a:br>
            <a:r>
              <a:rPr lang="en-CA" sz="1600" dirty="0">
                <a:solidFill>
                  <a:srgbClr val="004B7D"/>
                </a:solidFill>
              </a:rPr>
              <a:t>(optional)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0D84CA5-828A-4B9A-9F20-4C8439C4CB61}"/>
              </a:ext>
            </a:extLst>
          </p:cNvPr>
          <p:cNvSpPr/>
          <p:nvPr/>
        </p:nvSpPr>
        <p:spPr>
          <a:xfrm>
            <a:off x="4654296" y="2578608"/>
            <a:ext cx="2610678" cy="132283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200" b="1" dirty="0">
                <a:solidFill>
                  <a:srgbClr val="004B7D"/>
                </a:solidFill>
              </a:rPr>
              <a:t>Launch </a:t>
            </a:r>
            <a:br>
              <a:rPr lang="en-CA" sz="2200" b="1" dirty="0">
                <a:solidFill>
                  <a:srgbClr val="004B7D"/>
                </a:solidFill>
              </a:rPr>
            </a:br>
            <a:r>
              <a:rPr lang="en-CA" sz="2200" b="1" dirty="0">
                <a:solidFill>
                  <a:srgbClr val="004B7D"/>
                </a:solidFill>
              </a:rPr>
              <a:t>Learning Series</a:t>
            </a:r>
            <a:br>
              <a:rPr lang="en-CA" sz="2000" dirty="0">
                <a:solidFill>
                  <a:srgbClr val="004B7D"/>
                </a:solidFill>
              </a:rPr>
            </a:br>
            <a:r>
              <a:rPr lang="en-CA" sz="1600" dirty="0">
                <a:solidFill>
                  <a:srgbClr val="004B7D"/>
                </a:solidFill>
              </a:rPr>
              <a:t>Portal issues email to employees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5031AB93-6F56-4553-B227-0070B4BB7D97}"/>
              </a:ext>
            </a:extLst>
          </p:cNvPr>
          <p:cNvSpPr txBox="1">
            <a:spLocks/>
          </p:cNvSpPr>
          <p:nvPr/>
        </p:nvSpPr>
        <p:spPr>
          <a:xfrm>
            <a:off x="490192" y="4623285"/>
            <a:ext cx="5854751" cy="13271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CA" sz="4300" b="1" dirty="0">
                <a:solidFill>
                  <a:srgbClr val="004B7D"/>
                </a:solidFill>
              </a:rPr>
              <a:t>ADOPTION PROGRAM</a:t>
            </a:r>
          </a:p>
          <a:p>
            <a:pPr algn="l"/>
            <a:r>
              <a:rPr lang="en-CA" sz="4300" b="1" dirty="0">
                <a:solidFill>
                  <a:srgbClr val="004B7D"/>
                </a:solidFill>
              </a:rPr>
              <a:t>PROCESS</a:t>
            </a:r>
          </a:p>
        </p:txBody>
      </p:sp>
    </p:spTree>
    <p:extLst>
      <p:ext uri="{BB962C8B-B14F-4D97-AF65-F5344CB8AC3E}">
        <p14:creationId xmlns:p14="http://schemas.microsoft.com/office/powerpoint/2010/main" val="115056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D95C68B-5730-4B2B-B6A5-935CEB7452E0}"/>
              </a:ext>
            </a:extLst>
          </p:cNvPr>
          <p:cNvSpPr/>
          <p:nvPr/>
        </p:nvSpPr>
        <p:spPr>
          <a:xfrm>
            <a:off x="251796" y="525843"/>
            <a:ext cx="2610678" cy="132283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200" b="1" dirty="0">
                <a:solidFill>
                  <a:srgbClr val="004B7D"/>
                </a:solidFill>
              </a:rPr>
              <a:t>Adoption Program Introduction </a:t>
            </a:r>
            <a:br>
              <a:rPr lang="en-CA" sz="2000" dirty="0">
                <a:solidFill>
                  <a:srgbClr val="004B7D"/>
                </a:solidFill>
              </a:rPr>
            </a:br>
            <a:r>
              <a:rPr lang="en-CA" sz="1600" dirty="0">
                <a:solidFill>
                  <a:srgbClr val="004B7D"/>
                </a:solidFill>
              </a:rPr>
              <a:t>Internal client email </a:t>
            </a:r>
            <a:br>
              <a:rPr lang="en-CA" sz="1600" dirty="0">
                <a:solidFill>
                  <a:srgbClr val="004B7D"/>
                </a:solidFill>
              </a:rPr>
            </a:br>
            <a:r>
              <a:rPr lang="en-CA" sz="1600" dirty="0">
                <a:solidFill>
                  <a:srgbClr val="004B7D"/>
                </a:solidFill>
              </a:rPr>
              <a:t>to employees</a:t>
            </a:r>
          </a:p>
        </p:txBody>
      </p:sp>
      <p:sp>
        <p:nvSpPr>
          <p:cNvPr id="10" name="Arrow: Bent 9">
            <a:extLst>
              <a:ext uri="{FF2B5EF4-FFF2-40B4-BE49-F238E27FC236}">
                <a16:creationId xmlns:a16="http://schemas.microsoft.com/office/drawing/2014/main" id="{5EAD14B4-4BA6-4A22-9190-BC87B018196A}"/>
              </a:ext>
            </a:extLst>
          </p:cNvPr>
          <p:cNvSpPr/>
          <p:nvPr/>
        </p:nvSpPr>
        <p:spPr>
          <a:xfrm flipV="1">
            <a:off x="1361660" y="1848677"/>
            <a:ext cx="1080055" cy="447261"/>
          </a:xfrm>
          <a:prstGeom prst="bentArrow">
            <a:avLst/>
          </a:prstGeom>
          <a:solidFill>
            <a:srgbClr val="004778"/>
          </a:solidFill>
          <a:ln>
            <a:solidFill>
              <a:srgbClr val="004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7" name="Arrow: Bent 16">
            <a:extLst>
              <a:ext uri="{FF2B5EF4-FFF2-40B4-BE49-F238E27FC236}">
                <a16:creationId xmlns:a16="http://schemas.microsoft.com/office/drawing/2014/main" id="{B118DA47-00FC-4EE4-8E0D-EE67E9BDB3AB}"/>
              </a:ext>
            </a:extLst>
          </p:cNvPr>
          <p:cNvSpPr/>
          <p:nvPr/>
        </p:nvSpPr>
        <p:spPr>
          <a:xfrm flipV="1">
            <a:off x="3568148" y="2882347"/>
            <a:ext cx="1078992" cy="447261"/>
          </a:xfrm>
          <a:prstGeom prst="bentArrow">
            <a:avLst/>
          </a:prstGeom>
          <a:solidFill>
            <a:srgbClr val="004778"/>
          </a:solidFill>
          <a:ln>
            <a:solidFill>
              <a:srgbClr val="004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8" name="Arrow: Bent 17">
            <a:extLst>
              <a:ext uri="{FF2B5EF4-FFF2-40B4-BE49-F238E27FC236}">
                <a16:creationId xmlns:a16="http://schemas.microsoft.com/office/drawing/2014/main" id="{0943DA71-DB9E-4EBC-BCE4-643F24052FCB}"/>
              </a:ext>
            </a:extLst>
          </p:cNvPr>
          <p:cNvSpPr/>
          <p:nvPr/>
        </p:nvSpPr>
        <p:spPr>
          <a:xfrm flipV="1">
            <a:off x="5756484" y="3909392"/>
            <a:ext cx="1078992" cy="447261"/>
          </a:xfrm>
          <a:prstGeom prst="bentArrow">
            <a:avLst/>
          </a:prstGeom>
          <a:solidFill>
            <a:srgbClr val="004778"/>
          </a:solidFill>
          <a:ln>
            <a:solidFill>
              <a:srgbClr val="004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1A185EE-AF8B-4419-8C7F-32BF02BC1244}"/>
              </a:ext>
            </a:extLst>
          </p:cNvPr>
          <p:cNvSpPr/>
          <p:nvPr/>
        </p:nvSpPr>
        <p:spPr>
          <a:xfrm>
            <a:off x="2441715" y="1546261"/>
            <a:ext cx="2610678" cy="132283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200" b="1" dirty="0">
                <a:solidFill>
                  <a:srgbClr val="004B7D"/>
                </a:solidFill>
              </a:rPr>
              <a:t>Executive Endorsement Video</a:t>
            </a:r>
            <a:br>
              <a:rPr lang="en-CA" sz="2000" dirty="0">
                <a:solidFill>
                  <a:srgbClr val="004B7D"/>
                </a:solidFill>
              </a:rPr>
            </a:br>
            <a:r>
              <a:rPr lang="en-CA" sz="1600" dirty="0">
                <a:solidFill>
                  <a:srgbClr val="004B7D"/>
                </a:solidFill>
              </a:rPr>
              <a:t>(optional)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0D84CA5-828A-4B9A-9F20-4C8439C4CB61}"/>
              </a:ext>
            </a:extLst>
          </p:cNvPr>
          <p:cNvSpPr/>
          <p:nvPr/>
        </p:nvSpPr>
        <p:spPr>
          <a:xfrm>
            <a:off x="4654296" y="2578608"/>
            <a:ext cx="2610678" cy="132283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200" b="1" dirty="0">
                <a:solidFill>
                  <a:srgbClr val="004B7D"/>
                </a:solidFill>
              </a:rPr>
              <a:t>Launch </a:t>
            </a:r>
            <a:br>
              <a:rPr lang="en-CA" sz="2200" b="1" dirty="0">
                <a:solidFill>
                  <a:srgbClr val="004B7D"/>
                </a:solidFill>
              </a:rPr>
            </a:br>
            <a:r>
              <a:rPr lang="en-CA" sz="2200" b="1" dirty="0">
                <a:solidFill>
                  <a:srgbClr val="004B7D"/>
                </a:solidFill>
              </a:rPr>
              <a:t>Learning Series</a:t>
            </a:r>
            <a:br>
              <a:rPr lang="en-CA" sz="2000" dirty="0">
                <a:solidFill>
                  <a:srgbClr val="004B7D"/>
                </a:solidFill>
              </a:rPr>
            </a:br>
            <a:r>
              <a:rPr lang="en-CA" sz="1600" dirty="0">
                <a:solidFill>
                  <a:srgbClr val="004B7D"/>
                </a:solidFill>
              </a:rPr>
              <a:t>Portal issues email to employees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D0D40FD-084D-45AA-AB48-7851CE9BA50B}"/>
              </a:ext>
            </a:extLst>
          </p:cNvPr>
          <p:cNvSpPr/>
          <p:nvPr/>
        </p:nvSpPr>
        <p:spPr>
          <a:xfrm>
            <a:off x="6848856" y="3611880"/>
            <a:ext cx="2610678" cy="132283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200" b="1" dirty="0">
                <a:solidFill>
                  <a:srgbClr val="004B7D"/>
                </a:solidFill>
              </a:rPr>
              <a:t>Learning Moment Videos</a:t>
            </a:r>
            <a:br>
              <a:rPr lang="en-CA" sz="2200" dirty="0">
                <a:solidFill>
                  <a:srgbClr val="004B7D"/>
                </a:solidFill>
              </a:rPr>
            </a:br>
            <a:r>
              <a:rPr lang="en-CA" sz="1600" dirty="0">
                <a:solidFill>
                  <a:srgbClr val="004B7D"/>
                </a:solidFill>
              </a:rPr>
              <a:t>Retention Quiz attached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9091D0E5-7A22-483C-8438-981D84CB9C51}"/>
              </a:ext>
            </a:extLst>
          </p:cNvPr>
          <p:cNvSpPr txBox="1">
            <a:spLocks/>
          </p:cNvSpPr>
          <p:nvPr/>
        </p:nvSpPr>
        <p:spPr>
          <a:xfrm>
            <a:off x="490192" y="4623285"/>
            <a:ext cx="5854751" cy="13271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CA" sz="4300" b="1" dirty="0">
                <a:solidFill>
                  <a:srgbClr val="004B7D"/>
                </a:solidFill>
              </a:rPr>
              <a:t>ADOPTION PROGRAM</a:t>
            </a:r>
          </a:p>
          <a:p>
            <a:pPr algn="l"/>
            <a:r>
              <a:rPr lang="en-CA" sz="4300" b="1" dirty="0">
                <a:solidFill>
                  <a:srgbClr val="004B7D"/>
                </a:solidFill>
              </a:rPr>
              <a:t>PROCESS</a:t>
            </a:r>
          </a:p>
        </p:txBody>
      </p:sp>
    </p:spTree>
    <p:extLst>
      <p:ext uri="{BB962C8B-B14F-4D97-AF65-F5344CB8AC3E}">
        <p14:creationId xmlns:p14="http://schemas.microsoft.com/office/powerpoint/2010/main" val="995834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D95C68B-5730-4B2B-B6A5-935CEB7452E0}"/>
              </a:ext>
            </a:extLst>
          </p:cNvPr>
          <p:cNvSpPr/>
          <p:nvPr/>
        </p:nvSpPr>
        <p:spPr>
          <a:xfrm>
            <a:off x="251796" y="525843"/>
            <a:ext cx="2610678" cy="132283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200" b="1" dirty="0">
                <a:solidFill>
                  <a:srgbClr val="004B7D"/>
                </a:solidFill>
              </a:rPr>
              <a:t>Adoption Program Introduction </a:t>
            </a:r>
            <a:br>
              <a:rPr lang="en-CA" sz="2000" dirty="0">
                <a:solidFill>
                  <a:srgbClr val="004B7D"/>
                </a:solidFill>
              </a:rPr>
            </a:br>
            <a:r>
              <a:rPr lang="en-CA" sz="1600" dirty="0">
                <a:solidFill>
                  <a:srgbClr val="004B7D"/>
                </a:solidFill>
              </a:rPr>
              <a:t>Internal client email </a:t>
            </a:r>
            <a:br>
              <a:rPr lang="en-CA" sz="1600" dirty="0">
                <a:solidFill>
                  <a:srgbClr val="004B7D"/>
                </a:solidFill>
              </a:rPr>
            </a:br>
            <a:r>
              <a:rPr lang="en-CA" sz="1600" dirty="0">
                <a:solidFill>
                  <a:srgbClr val="004B7D"/>
                </a:solidFill>
              </a:rPr>
              <a:t>to employees</a:t>
            </a:r>
          </a:p>
        </p:txBody>
      </p:sp>
      <p:sp>
        <p:nvSpPr>
          <p:cNvPr id="10" name="Arrow: Bent 9">
            <a:extLst>
              <a:ext uri="{FF2B5EF4-FFF2-40B4-BE49-F238E27FC236}">
                <a16:creationId xmlns:a16="http://schemas.microsoft.com/office/drawing/2014/main" id="{5EAD14B4-4BA6-4A22-9190-BC87B018196A}"/>
              </a:ext>
            </a:extLst>
          </p:cNvPr>
          <p:cNvSpPr/>
          <p:nvPr/>
        </p:nvSpPr>
        <p:spPr>
          <a:xfrm flipV="1">
            <a:off x="1361660" y="1848677"/>
            <a:ext cx="1080055" cy="447261"/>
          </a:xfrm>
          <a:prstGeom prst="bentArrow">
            <a:avLst/>
          </a:prstGeom>
          <a:solidFill>
            <a:srgbClr val="004778"/>
          </a:solidFill>
          <a:ln>
            <a:solidFill>
              <a:srgbClr val="004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7" name="Arrow: Bent 16">
            <a:extLst>
              <a:ext uri="{FF2B5EF4-FFF2-40B4-BE49-F238E27FC236}">
                <a16:creationId xmlns:a16="http://schemas.microsoft.com/office/drawing/2014/main" id="{B118DA47-00FC-4EE4-8E0D-EE67E9BDB3AB}"/>
              </a:ext>
            </a:extLst>
          </p:cNvPr>
          <p:cNvSpPr/>
          <p:nvPr/>
        </p:nvSpPr>
        <p:spPr>
          <a:xfrm flipV="1">
            <a:off x="3568148" y="2882347"/>
            <a:ext cx="1078992" cy="447261"/>
          </a:xfrm>
          <a:prstGeom prst="bentArrow">
            <a:avLst/>
          </a:prstGeom>
          <a:solidFill>
            <a:srgbClr val="004778"/>
          </a:solidFill>
          <a:ln>
            <a:solidFill>
              <a:srgbClr val="004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8" name="Arrow: Bent 17">
            <a:extLst>
              <a:ext uri="{FF2B5EF4-FFF2-40B4-BE49-F238E27FC236}">
                <a16:creationId xmlns:a16="http://schemas.microsoft.com/office/drawing/2014/main" id="{0943DA71-DB9E-4EBC-BCE4-643F24052FCB}"/>
              </a:ext>
            </a:extLst>
          </p:cNvPr>
          <p:cNvSpPr/>
          <p:nvPr/>
        </p:nvSpPr>
        <p:spPr>
          <a:xfrm flipV="1">
            <a:off x="5756484" y="3909392"/>
            <a:ext cx="1078992" cy="447261"/>
          </a:xfrm>
          <a:prstGeom prst="bentArrow">
            <a:avLst/>
          </a:prstGeom>
          <a:solidFill>
            <a:srgbClr val="004778"/>
          </a:solidFill>
          <a:ln>
            <a:solidFill>
              <a:srgbClr val="004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22" name="Arrow: Curved Up 21">
            <a:extLst>
              <a:ext uri="{FF2B5EF4-FFF2-40B4-BE49-F238E27FC236}">
                <a16:creationId xmlns:a16="http://schemas.microsoft.com/office/drawing/2014/main" id="{B8082297-3AD7-4112-8134-0B14B70F6717}"/>
              </a:ext>
            </a:extLst>
          </p:cNvPr>
          <p:cNvSpPr/>
          <p:nvPr/>
        </p:nvSpPr>
        <p:spPr>
          <a:xfrm rot="1051260" flipH="1">
            <a:off x="7457029" y="5408459"/>
            <a:ext cx="3058788" cy="740019"/>
          </a:xfrm>
          <a:prstGeom prst="curvedUpArrow">
            <a:avLst/>
          </a:prstGeom>
          <a:solidFill>
            <a:srgbClr val="004778"/>
          </a:solidFill>
          <a:ln>
            <a:solidFill>
              <a:srgbClr val="004B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1A185EE-AF8B-4419-8C7F-32BF02BC1244}"/>
              </a:ext>
            </a:extLst>
          </p:cNvPr>
          <p:cNvSpPr/>
          <p:nvPr/>
        </p:nvSpPr>
        <p:spPr>
          <a:xfrm>
            <a:off x="2441715" y="1546261"/>
            <a:ext cx="2610678" cy="132283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200" b="1" dirty="0">
                <a:solidFill>
                  <a:srgbClr val="004B7D"/>
                </a:solidFill>
              </a:rPr>
              <a:t>Executive Endorsement Video</a:t>
            </a:r>
            <a:br>
              <a:rPr lang="en-CA" sz="2000" dirty="0">
                <a:solidFill>
                  <a:srgbClr val="004B7D"/>
                </a:solidFill>
              </a:rPr>
            </a:br>
            <a:r>
              <a:rPr lang="en-CA" sz="1600" dirty="0">
                <a:solidFill>
                  <a:srgbClr val="004B7D"/>
                </a:solidFill>
              </a:rPr>
              <a:t>(optional)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0D84CA5-828A-4B9A-9F20-4C8439C4CB61}"/>
              </a:ext>
            </a:extLst>
          </p:cNvPr>
          <p:cNvSpPr/>
          <p:nvPr/>
        </p:nvSpPr>
        <p:spPr>
          <a:xfrm>
            <a:off x="4654296" y="2578608"/>
            <a:ext cx="2610678" cy="132283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200" b="1" dirty="0">
                <a:solidFill>
                  <a:srgbClr val="004B7D"/>
                </a:solidFill>
              </a:rPr>
              <a:t>Launch </a:t>
            </a:r>
            <a:br>
              <a:rPr lang="en-CA" sz="2200" b="1" dirty="0">
                <a:solidFill>
                  <a:srgbClr val="004B7D"/>
                </a:solidFill>
              </a:rPr>
            </a:br>
            <a:r>
              <a:rPr lang="en-CA" sz="2200" b="1" dirty="0">
                <a:solidFill>
                  <a:srgbClr val="004B7D"/>
                </a:solidFill>
              </a:rPr>
              <a:t>Learning Series</a:t>
            </a:r>
            <a:br>
              <a:rPr lang="en-CA" sz="2000" dirty="0">
                <a:solidFill>
                  <a:srgbClr val="004B7D"/>
                </a:solidFill>
              </a:rPr>
            </a:br>
            <a:r>
              <a:rPr lang="en-CA" sz="1600" dirty="0">
                <a:solidFill>
                  <a:srgbClr val="004B7D"/>
                </a:solidFill>
              </a:rPr>
              <a:t>Portal issues email to employees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57469EC-DDE2-4474-9AC7-9DADEEF1A9D1}"/>
              </a:ext>
            </a:extLst>
          </p:cNvPr>
          <p:cNvSpPr/>
          <p:nvPr/>
        </p:nvSpPr>
        <p:spPr>
          <a:xfrm>
            <a:off x="9313761" y="4835985"/>
            <a:ext cx="2610678" cy="132283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200" b="1" dirty="0">
                <a:solidFill>
                  <a:srgbClr val="004B7D"/>
                </a:solidFill>
              </a:rPr>
              <a:t>Retention Path</a:t>
            </a:r>
            <a:br>
              <a:rPr lang="en-CA" sz="2000" dirty="0">
                <a:solidFill>
                  <a:srgbClr val="004B7D"/>
                </a:solidFill>
              </a:rPr>
            </a:br>
            <a:r>
              <a:rPr lang="en-CA" sz="1600" dirty="0">
                <a:solidFill>
                  <a:srgbClr val="004B7D"/>
                </a:solidFill>
              </a:rPr>
              <a:t>2-3 exercises issued </a:t>
            </a:r>
            <a:br>
              <a:rPr lang="en-CA" sz="1600" dirty="0">
                <a:solidFill>
                  <a:srgbClr val="004B7D"/>
                </a:solidFill>
              </a:rPr>
            </a:br>
            <a:r>
              <a:rPr lang="en-CA" sz="1600" dirty="0">
                <a:solidFill>
                  <a:srgbClr val="004B7D"/>
                </a:solidFill>
              </a:rPr>
              <a:t>over 2-4 week duration </a:t>
            </a:r>
            <a:br>
              <a:rPr lang="en-CA" sz="1600" dirty="0">
                <a:solidFill>
                  <a:srgbClr val="004B7D"/>
                </a:solidFill>
              </a:rPr>
            </a:br>
            <a:r>
              <a:rPr lang="en-CA" sz="1600" dirty="0">
                <a:solidFill>
                  <a:srgbClr val="004B7D"/>
                </a:solidFill>
              </a:rPr>
              <a:t>– MC and essay questions</a:t>
            </a:r>
          </a:p>
        </p:txBody>
      </p:sp>
      <p:sp>
        <p:nvSpPr>
          <p:cNvPr id="29" name="Arrow: Curved Up 28">
            <a:extLst>
              <a:ext uri="{FF2B5EF4-FFF2-40B4-BE49-F238E27FC236}">
                <a16:creationId xmlns:a16="http://schemas.microsoft.com/office/drawing/2014/main" id="{F7ADB71A-D845-411B-8CFA-A55AC8F8B122}"/>
              </a:ext>
            </a:extLst>
          </p:cNvPr>
          <p:cNvSpPr/>
          <p:nvPr/>
        </p:nvSpPr>
        <p:spPr>
          <a:xfrm rot="1051260" flipV="1">
            <a:off x="8405780" y="3620567"/>
            <a:ext cx="3058788" cy="740019"/>
          </a:xfrm>
          <a:prstGeom prst="curvedUpArrow">
            <a:avLst/>
          </a:prstGeom>
          <a:solidFill>
            <a:srgbClr val="004778"/>
          </a:solidFill>
          <a:ln>
            <a:solidFill>
              <a:srgbClr val="004B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D0D40FD-084D-45AA-AB48-7851CE9BA50B}"/>
              </a:ext>
            </a:extLst>
          </p:cNvPr>
          <p:cNvSpPr/>
          <p:nvPr/>
        </p:nvSpPr>
        <p:spPr>
          <a:xfrm>
            <a:off x="6848856" y="3611880"/>
            <a:ext cx="2610678" cy="132283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200" b="1" dirty="0">
                <a:solidFill>
                  <a:srgbClr val="004B7D"/>
                </a:solidFill>
              </a:rPr>
              <a:t>Learning Moment Videos</a:t>
            </a:r>
            <a:br>
              <a:rPr lang="en-CA" sz="2200" dirty="0">
                <a:solidFill>
                  <a:srgbClr val="004B7D"/>
                </a:solidFill>
              </a:rPr>
            </a:br>
            <a:r>
              <a:rPr lang="en-CA" sz="1600" dirty="0">
                <a:solidFill>
                  <a:srgbClr val="004B7D"/>
                </a:solidFill>
              </a:rPr>
              <a:t>Retention Quiz attached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EAB2957-7978-41DB-8CFC-A1D9C1D70DF8}"/>
              </a:ext>
            </a:extLst>
          </p:cNvPr>
          <p:cNvSpPr/>
          <p:nvPr/>
        </p:nvSpPr>
        <p:spPr>
          <a:xfrm>
            <a:off x="9953507" y="3174985"/>
            <a:ext cx="1554480" cy="822960"/>
          </a:xfrm>
          <a:prstGeom prst="roundRect">
            <a:avLst/>
          </a:prstGeom>
          <a:solidFill>
            <a:srgbClr val="004778"/>
          </a:solidFill>
          <a:ln>
            <a:solidFill>
              <a:srgbClr val="004B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Notifications</a:t>
            </a:r>
            <a:br>
              <a:rPr lang="en-CA" sz="2000" dirty="0">
                <a:solidFill>
                  <a:schemeClr val="accent5">
                    <a:lumMod val="40000"/>
                    <a:lumOff val="60000"/>
                  </a:schemeClr>
                </a:solidFill>
              </a:rPr>
            </a:br>
            <a:r>
              <a:rPr lang="en-CA" sz="1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(portal emails) Links to exercises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65DDA22F-34C2-4B9A-8FFD-B35DE9CB931A}"/>
              </a:ext>
            </a:extLst>
          </p:cNvPr>
          <p:cNvSpPr txBox="1">
            <a:spLocks/>
          </p:cNvSpPr>
          <p:nvPr/>
        </p:nvSpPr>
        <p:spPr>
          <a:xfrm>
            <a:off x="490192" y="4623285"/>
            <a:ext cx="5854751" cy="13271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CA" sz="4300" b="1" dirty="0">
                <a:solidFill>
                  <a:srgbClr val="004B7D"/>
                </a:solidFill>
              </a:rPr>
              <a:t>ADOPTION PROGRAM</a:t>
            </a:r>
          </a:p>
          <a:p>
            <a:pPr algn="l"/>
            <a:r>
              <a:rPr lang="en-CA" sz="4300" b="1" dirty="0">
                <a:solidFill>
                  <a:srgbClr val="004B7D"/>
                </a:solidFill>
              </a:rPr>
              <a:t>PROCESS</a:t>
            </a:r>
          </a:p>
        </p:txBody>
      </p:sp>
    </p:spTree>
    <p:extLst>
      <p:ext uri="{BB962C8B-B14F-4D97-AF65-F5344CB8AC3E}">
        <p14:creationId xmlns:p14="http://schemas.microsoft.com/office/powerpoint/2010/main" val="288336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398182D-5AAB-48E1-9F6E-D8F3BB00B9D5}"/>
              </a:ext>
            </a:extLst>
          </p:cNvPr>
          <p:cNvSpPr txBox="1">
            <a:spLocks/>
          </p:cNvSpPr>
          <p:nvPr/>
        </p:nvSpPr>
        <p:spPr>
          <a:xfrm>
            <a:off x="484086" y="1030972"/>
            <a:ext cx="10514013" cy="13271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CA" sz="4300" b="1" dirty="0">
                <a:solidFill>
                  <a:srgbClr val="004B7D"/>
                </a:solidFill>
              </a:rPr>
              <a:t>ADOPTION </a:t>
            </a:r>
          </a:p>
          <a:p>
            <a:pPr algn="l"/>
            <a:r>
              <a:rPr lang="en-CA" sz="4300" b="1" dirty="0">
                <a:solidFill>
                  <a:srgbClr val="004B7D"/>
                </a:solidFill>
              </a:rPr>
              <a:t>PROGRAM </a:t>
            </a:r>
          </a:p>
          <a:p>
            <a:pPr algn="l"/>
            <a:r>
              <a:rPr lang="en-CA" sz="4300" b="1" dirty="0">
                <a:solidFill>
                  <a:srgbClr val="004B7D"/>
                </a:solidFill>
              </a:rPr>
              <a:t>INTRO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DF040E-E763-48EC-B80D-9253733A3D1B}"/>
              </a:ext>
            </a:extLst>
          </p:cNvPr>
          <p:cNvSpPr txBox="1"/>
          <p:nvPr/>
        </p:nvSpPr>
        <p:spPr>
          <a:xfrm>
            <a:off x="4095136" y="1089468"/>
            <a:ext cx="379352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ENHANCING YOUR TECHNOLOGY LEARNING EXPERIENCE</a:t>
            </a:r>
            <a:endParaRPr lang="en-CA" sz="11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ABD0135-8206-4A23-A88C-5952CBECE997}"/>
              </a:ext>
            </a:extLst>
          </p:cNvPr>
          <p:cNvGrpSpPr/>
          <p:nvPr/>
        </p:nvGrpSpPr>
        <p:grpSpPr>
          <a:xfrm>
            <a:off x="3795332" y="408943"/>
            <a:ext cx="5534026" cy="6254094"/>
            <a:chOff x="3328193" y="408943"/>
            <a:chExt cx="5534026" cy="625409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CD7987-1B3D-46F3-9461-4E10F5266E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28193" y="408943"/>
              <a:ext cx="5534026" cy="6254094"/>
            </a:xfrm>
            <a:prstGeom prst="rect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63500" dist="88900" dir="2700000" algn="tl" rotWithShape="0">
                <a:schemeClr val="tx1">
                  <a:alpha val="50000"/>
                </a:scheme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F35F0F0-2D2C-44FA-9E30-75EFF97C6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31328" y="532572"/>
              <a:ext cx="5009930" cy="4825859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3978F15-8201-4E16-AEF6-3575F9C571E0}"/>
                </a:ext>
              </a:extLst>
            </p:cNvPr>
            <p:cNvSpPr/>
            <p:nvPr/>
          </p:nvSpPr>
          <p:spPr>
            <a:xfrm>
              <a:off x="8306931" y="690978"/>
              <a:ext cx="555288" cy="56559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C37EB21-D20A-463F-804B-7CCAB45F3EA1}"/>
                </a:ext>
              </a:extLst>
            </p:cNvPr>
            <p:cNvSpPr/>
            <p:nvPr/>
          </p:nvSpPr>
          <p:spPr>
            <a:xfrm>
              <a:off x="3502777" y="5348491"/>
              <a:ext cx="204250" cy="6788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50116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83F0FC-A032-4D7E-AFD5-7A9E2D9B86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72"/>
          <a:stretch/>
        </p:blipFill>
        <p:spPr>
          <a:xfrm>
            <a:off x="2951922" y="1693895"/>
            <a:ext cx="7106480" cy="4660904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dist="88900" dir="2700000" algn="ctr" rotWithShape="0">
              <a:schemeClr val="tx1">
                <a:alpha val="50000"/>
              </a:schemeClr>
            </a:outerShdw>
          </a:effec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696D5FA-3050-47B2-A8FB-D2094D28E58A}"/>
              </a:ext>
            </a:extLst>
          </p:cNvPr>
          <p:cNvSpPr txBox="1">
            <a:spLocks/>
          </p:cNvSpPr>
          <p:nvPr/>
        </p:nvSpPr>
        <p:spPr>
          <a:xfrm>
            <a:off x="480063" y="943214"/>
            <a:ext cx="10514013" cy="13271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CA" sz="4000" b="1" dirty="0">
                <a:solidFill>
                  <a:srgbClr val="004B7D"/>
                </a:solidFill>
              </a:rPr>
              <a:t>EXECUTIVE </a:t>
            </a:r>
          </a:p>
          <a:p>
            <a:pPr algn="l"/>
            <a:r>
              <a:rPr lang="en-CA" sz="4000" b="1" dirty="0">
                <a:solidFill>
                  <a:srgbClr val="004B7D"/>
                </a:solidFill>
              </a:rPr>
              <a:t>ENDORSEMENT</a:t>
            </a:r>
          </a:p>
          <a:p>
            <a:pPr algn="l"/>
            <a:r>
              <a:rPr lang="en-CA" sz="4000" b="1" dirty="0">
                <a:solidFill>
                  <a:srgbClr val="004B7D"/>
                </a:solidFill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92016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CFC1DD7F-A713-4C5D-8242-7F6FA288542A}"/>
              </a:ext>
            </a:extLst>
          </p:cNvPr>
          <p:cNvSpPr txBox="1">
            <a:spLocks/>
          </p:cNvSpPr>
          <p:nvPr/>
        </p:nvSpPr>
        <p:spPr>
          <a:xfrm>
            <a:off x="270324" y="2487965"/>
            <a:ext cx="2579792" cy="48571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</a:pPr>
            <a:r>
              <a:rPr lang="en-CA" sz="2400" dirty="0">
                <a:solidFill>
                  <a:srgbClr val="004B7D"/>
                </a:solidFill>
              </a:rPr>
              <a:t>Instructions</a:t>
            </a:r>
          </a:p>
          <a:p>
            <a:pPr>
              <a:buClr>
                <a:srgbClr val="C00000"/>
              </a:buClr>
            </a:pPr>
            <a:r>
              <a:rPr lang="en-CA" sz="2400" dirty="0">
                <a:solidFill>
                  <a:srgbClr val="004B7D"/>
                </a:solidFill>
              </a:rPr>
              <a:t>Clickable graphic link to access learning moments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95546ED7-B568-4FE1-893B-EBCA2A15607D}"/>
              </a:ext>
            </a:extLst>
          </p:cNvPr>
          <p:cNvSpPr txBox="1">
            <a:spLocks/>
          </p:cNvSpPr>
          <p:nvPr/>
        </p:nvSpPr>
        <p:spPr>
          <a:xfrm>
            <a:off x="493695" y="522012"/>
            <a:ext cx="259545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CA" sz="4000" dirty="0">
                <a:solidFill>
                  <a:srgbClr val="004B7D"/>
                </a:solidFill>
              </a:rPr>
              <a:t>LAUNCH LEARNING SERIES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DED114E-2AAF-489D-9B96-352ED250ED53}"/>
              </a:ext>
            </a:extLst>
          </p:cNvPr>
          <p:cNvGrpSpPr/>
          <p:nvPr/>
        </p:nvGrpSpPr>
        <p:grpSpPr>
          <a:xfrm>
            <a:off x="3676062" y="399003"/>
            <a:ext cx="5534026" cy="6254094"/>
            <a:chOff x="3328193" y="399003"/>
            <a:chExt cx="5534026" cy="625409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D68EBAC-B363-4F4E-A1E0-18A8BCBF06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28193" y="399003"/>
              <a:ext cx="5534026" cy="6254094"/>
            </a:xfrm>
            <a:prstGeom prst="rect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63500" dist="88900" dir="2700000" algn="tl" rotWithShape="0">
                <a:schemeClr val="tx1">
                  <a:alpha val="50000"/>
                </a:scheme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5F27BD9-5A74-4A21-90DF-0587F9FDA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66424" y="4289172"/>
              <a:ext cx="2245756" cy="125477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19833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BACKING_FORM_KEY" val="8718866-c:\users\bud\google drive\moments\fivel demo fido\fido018 - internal 2018\my fivel user experience 20180411.pptx"/>
  <p:tag name="ARTICULATE_PRESENTER_VERSION" val="8"/>
  <p:tag name="ARTICULATE_SLIDE_COUNT" val="24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39919</TotalTime>
  <Words>173</Words>
  <Application>Microsoft Office PowerPoint</Application>
  <PresentationFormat>Custom</PresentationFormat>
  <Paragraphs>73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Roboto</vt:lpstr>
      <vt:lpstr>Roboto Light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FIVEL ANALYTICS</vt:lpstr>
      <vt:lpstr>PowerPoint Presentation</vt:lpstr>
      <vt:lpstr>PowerPoint Presentation</vt:lpstr>
      <vt:lpstr>PowerPoint Presentation</vt:lpstr>
      <vt:lpstr>PowerPoint Presentation</vt:lpstr>
    </vt:vector>
  </TitlesOfParts>
  <Manager>John Breakey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Fivel User Adoption Portal</dc:title>
  <dc:creator>Nicole</dc:creator>
  <cp:lastModifiedBy>Lyne Reid</cp:lastModifiedBy>
  <cp:revision>739</cp:revision>
  <cp:lastPrinted>2017-09-18T16:39:23Z</cp:lastPrinted>
  <dcterms:created xsi:type="dcterms:W3CDTF">2015-09-28T19:50:08Z</dcterms:created>
  <dcterms:modified xsi:type="dcterms:W3CDTF">2019-03-14T22:54:10Z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7D37E367-26D4-4515-AE67-A8B5865F1915</vt:lpwstr>
  </property>
  <property fmtid="{D5CDD505-2E9C-101B-9397-08002B2CF9AE}" pid="3" name="ArticulatePath">
    <vt:lpwstr>My Fivel User Experience</vt:lpwstr>
  </property>
  <property fmtid="{D5CDD505-2E9C-101B-9397-08002B2CF9AE}" pid="4" name="ArticulateUseProject">
    <vt:lpwstr>1</vt:lpwstr>
  </property>
  <property fmtid="{D5CDD505-2E9C-101B-9397-08002B2CF9AE}" pid="5" name="ArticulateProjectFull">
    <vt:lpwstr>C:\Users\bud\Google Drive\Moments\Fivel Demo FIDO\FIDO018 - Internal 2018\My Fivel User Experience 20180411.ppta</vt:lpwstr>
  </property>
  <property fmtid="{D5CDD505-2E9C-101B-9397-08002B2CF9AE}" pid="6" name="ArticulateProjectVersion">
    <vt:lpwstr>8</vt:lpwstr>
  </property>
</Properties>
</file>